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7" r:id="rId3"/>
    <p:sldId id="278" r:id="rId4"/>
    <p:sldId id="267" r:id="rId5"/>
    <p:sldId id="273" r:id="rId6"/>
    <p:sldId id="276" r:id="rId7"/>
    <p:sldId id="279" r:id="rId8"/>
    <p:sldId id="281" r:id="rId9"/>
    <p:sldId id="263" r:id="rId10"/>
    <p:sldId id="282" r:id="rId11"/>
    <p:sldId id="280" r:id="rId12"/>
    <p:sldId id="270" r:id="rId13"/>
    <p:sldId id="272" r:id="rId14"/>
    <p:sldId id="258" r:id="rId15"/>
    <p:sldId id="262" r:id="rId16"/>
    <p:sldId id="259" r:id="rId17"/>
    <p:sldId id="260" r:id="rId18"/>
    <p:sldId id="264" r:id="rId19"/>
    <p:sldId id="283" r:id="rId20"/>
    <p:sldId id="284" r:id="rId21"/>
    <p:sldId id="266" r:id="rId22"/>
    <p:sldId id="285" r:id="rId23"/>
    <p:sldId id="268" r:id="rId24"/>
    <p:sldId id="269" r:id="rId2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4D"/>
    <a:srgbClr val="D283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40" autoAdjust="0"/>
  </p:normalViewPr>
  <p:slideViewPr>
    <p:cSldViewPr snapToGrid="0">
      <p:cViewPr varScale="1">
        <p:scale>
          <a:sx n="83" d="100"/>
          <a:sy n="83" d="100"/>
        </p:scale>
        <p:origin x="64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7652FF-5BE2-498E-AACE-8C33E542FC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852B142-3B76-4324-8C22-4A19885CE8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37F88AA-37D4-4209-82D6-C15A66E93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051D3-0337-47BE-BEB5-18E4CFC90B25}" type="datetimeFigureOut">
              <a:rPr lang="de-DE" smtClean="0"/>
              <a:t>11.08.2026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7712347-928D-49E8-A186-3A5D4E1D2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44A73A0-AC86-447C-A3EE-F6F1456B0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3AB8-ACE8-4F57-ACDE-1EE93E271BB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38609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7000">
        <p159:morph option="byObject"/>
      </p:transition>
    </mc:Choice>
    <mc:Fallback xmlns="">
      <p:transition spd="slow" advTm="7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4FB9C92-8392-4EB8-8829-9EB8912B2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515313-2203-42DE-A7B3-52AB57E559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BFD12FC-FC5E-46C3-B189-26F971E6B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051D3-0337-47BE-BEB5-18E4CFC90B25}" type="datetimeFigureOut">
              <a:rPr lang="de-DE" smtClean="0"/>
              <a:t>11.08.2026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9C66A0F-D8F4-4075-A7E6-F1191559B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98E65CA-5A51-4DF2-A875-F72CF9FEB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3AB8-ACE8-4F57-ACDE-1EE93E271BB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95003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7000">
        <p159:morph option="byObject"/>
      </p:transition>
    </mc:Choice>
    <mc:Fallback xmlns="">
      <p:transition spd="slow" advTm="7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F7A61C-28EC-4335-88E8-0898C14C0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76F4FF4-866F-465E-9774-8B8CED5B79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28DDED5-41B1-4E4A-BD9D-CB1782B01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051D3-0337-47BE-BEB5-18E4CFC90B25}" type="datetimeFigureOut">
              <a:rPr lang="de-DE" smtClean="0"/>
              <a:t>11.08.2026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5D53633-7C53-425D-87D1-6C52A9628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6D5508B-2499-4816-A4D7-DBCD95C44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3AB8-ACE8-4F57-ACDE-1EE93E271BB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35527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7000">
        <p159:morph option="byObject"/>
      </p:transition>
    </mc:Choice>
    <mc:Fallback xmlns="">
      <p:transition spd="slow" advTm="7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2F677A-D4E6-4543-8F44-687444107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E984D1C-0BEB-46E5-976E-CEC86D6A46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36EB7D2-2B9F-4B55-A118-1CFEB98EB8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0FEED2F-3F92-4D19-87EC-3CBE1CF1E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051D3-0337-47BE-BEB5-18E4CFC90B25}" type="datetimeFigureOut">
              <a:rPr lang="de-DE" smtClean="0"/>
              <a:t>11.08.2026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06BA8CE-057B-49EE-8042-41C849F11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4C93F49-A195-4251-AAEB-7D62E6112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3AB8-ACE8-4F57-ACDE-1EE93E271BB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75693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7000">
        <p159:morph option="byObject"/>
      </p:transition>
    </mc:Choice>
    <mc:Fallback xmlns="">
      <p:transition spd="slow" advTm="7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F85954-B1D2-48B5-B637-9CAAB8259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B12113F-B62C-450E-9E73-1BBCEABA29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B88A54D-3815-4C99-9140-69E996BB3B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80FD390-423D-4AD0-932B-8A31BB5927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76560297-F215-4A94-A934-55541BA675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F5CBA495-74A5-4241-B230-B13E0892D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051D3-0337-47BE-BEB5-18E4CFC90B25}" type="datetimeFigureOut">
              <a:rPr lang="de-DE" smtClean="0"/>
              <a:t>11.08.2026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F25B8D78-73EC-4E38-B70F-2430821E5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7D0FCA1-B222-4AA5-A2DA-B688C641C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3AB8-ACE8-4F57-ACDE-1EE93E271BB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42994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7000">
        <p159:morph option="byObject"/>
      </p:transition>
    </mc:Choice>
    <mc:Fallback xmlns="">
      <p:transition spd="slow" advTm="7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33F7C5-8168-4B77-B708-462684FE3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B5A1968-5277-46DC-ABC0-F8D78E6E96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051D3-0337-47BE-BEB5-18E4CFC90B25}" type="datetimeFigureOut">
              <a:rPr lang="de-DE" smtClean="0"/>
              <a:t>11.08.2026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E29D3F7-6C6F-4377-A29A-04630AF1D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0017C1C-16E6-4C0C-B327-ED317D908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3AB8-ACE8-4F57-ACDE-1EE93E271BB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83501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7000">
        <p159:morph option="byObject"/>
      </p:transition>
    </mc:Choice>
    <mc:Fallback xmlns="">
      <p:transition spd="slow" advTm="7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4161D28-C3B6-43FB-8AC9-638B43486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051D3-0337-47BE-BEB5-18E4CFC90B25}" type="datetimeFigureOut">
              <a:rPr lang="de-DE" smtClean="0"/>
              <a:t>11.08.2026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421052E6-412C-439F-AFE2-178AC81FA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2560B25-066D-48D8-90C6-EFF26057C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3AB8-ACE8-4F57-ACDE-1EE93E271BB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75070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7000">
        <p159:morph option="byObject"/>
      </p:transition>
    </mc:Choice>
    <mc:Fallback xmlns="">
      <p:transition spd="slow" advTm="7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F659C7-A6A4-48E8-B19E-8362598A9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CF8DC86-0B4A-4059-8460-26257D8395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51C45CF-5838-45AA-B84E-08691CE929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F7A889B-F372-4693-80A4-4E6E2039E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051D3-0337-47BE-BEB5-18E4CFC90B25}" type="datetimeFigureOut">
              <a:rPr lang="de-DE" smtClean="0"/>
              <a:t>11.08.2026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923BBCA-5046-4AF6-928C-B353C4CA8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39A80C2-4C13-422E-93D9-C914A90C4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3AB8-ACE8-4F57-ACDE-1EE93E271BB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77518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7000">
        <p159:morph option="byObject"/>
      </p:transition>
    </mc:Choice>
    <mc:Fallback xmlns="">
      <p:transition spd="slow" advTm="7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929857-F0DA-4504-8EA0-515194963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BB102DF-CF8D-460F-B45F-BAA28DFC29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146E820-4E61-4A1B-A06C-8D23DD0306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63A529A-DBF0-4ECA-9B87-F9F686BA0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051D3-0337-47BE-BEB5-18E4CFC90B25}" type="datetimeFigureOut">
              <a:rPr lang="de-DE" smtClean="0"/>
              <a:t>11.08.2026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F093DD7-1830-4E62-B0B4-FD483E3DB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DDA0E41-E74E-4F25-AE14-447F1E225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3AB8-ACE8-4F57-ACDE-1EE93E271BB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370547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7000">
        <p159:morph option="byObject"/>
      </p:transition>
    </mc:Choice>
    <mc:Fallback xmlns="">
      <p:transition spd="slow" advTm="7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F9CB28-1782-458E-AB03-E14082B76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DD83C0B-0E43-4CBC-B9F6-9DA60B6977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E06575C-98F1-4C57-946C-41C305D8E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051D3-0337-47BE-BEB5-18E4CFC90B25}" type="datetimeFigureOut">
              <a:rPr lang="de-DE" smtClean="0"/>
              <a:t>11.08.2026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6633A9E-272D-4F91-9E25-B55C92D31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57ED2E-6856-4FB5-82B4-0CCE28CB1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3AB8-ACE8-4F57-ACDE-1EE93E271BB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85462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7000">
        <p159:morph option="byObject"/>
      </p:transition>
    </mc:Choice>
    <mc:Fallback xmlns="">
      <p:transition spd="slow" advTm="7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36BD9F4-8FB1-4DC8-893A-13B6134517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80ABC9C-6E06-4ED9-8D47-B4519E2293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EBD6B60-EDD4-41F2-8189-6875AF1E5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051D3-0337-47BE-BEB5-18E4CFC90B25}" type="datetimeFigureOut">
              <a:rPr lang="de-DE" smtClean="0"/>
              <a:t>11.08.2026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3BCB71C-1E80-4E6E-A631-97ECBA8D6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3ECEF3E-7C25-4EA5-AD0F-068C0267E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33AB8-ACE8-4F57-ACDE-1EE93E271BB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39386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7000">
        <p159:morph option="byObject"/>
      </p:transition>
    </mc:Choice>
    <mc:Fallback xmlns="">
      <p:transition spd="slow" advTm="7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5BCC6F6-7022-4FB4-9E32-868DE13EB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2FCCB29-94F5-4312-8ECB-0506FFB428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380E9FC-67A6-447F-9BCF-B4FB55CE8C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051D3-0337-47BE-BEB5-18E4CFC90B25}" type="datetimeFigureOut">
              <a:rPr lang="de-DE" smtClean="0"/>
              <a:t>11.08.2026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1535B8E-B339-48F4-9E02-02406C701F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2D5AE59-EA10-4005-9F1C-56A7D2D09F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C33AB8-ACE8-4F57-ACDE-1EE93E271BB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7608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7000">
        <p159:morph option="byObject"/>
      </p:transition>
    </mc:Choice>
    <mc:Fallback xmlns="">
      <p:transition spd="slow" advTm="7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3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4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3.jpe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microsoft.com/office/2007/relationships/hdphoto" Target="../media/hdphoto1.wdp"/><Relationship Id="rId7" Type="http://schemas.openxmlformats.org/officeDocument/2006/relationships/image" Target="../media/image1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4.jpeg"/><Relationship Id="rId4" Type="http://schemas.openxmlformats.org/officeDocument/2006/relationships/image" Target="../media/image15.jpeg"/><Relationship Id="rId9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microsoft.com/office/2007/relationships/hdphoto" Target="../media/hdphoto1.wdp"/><Relationship Id="rId7" Type="http://schemas.openxmlformats.org/officeDocument/2006/relationships/image" Target="../media/image1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20.png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microsoft.com/office/2007/relationships/hdphoto" Target="../media/hdphoto1.wdp"/><Relationship Id="rId7" Type="http://schemas.openxmlformats.org/officeDocument/2006/relationships/image" Target="../media/image2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23.jpeg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microsoft.com/office/2007/relationships/hdphoto" Target="../media/hdphoto1.wdp"/><Relationship Id="rId7" Type="http://schemas.openxmlformats.org/officeDocument/2006/relationships/image" Target="../media/image2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eg"/><Relationship Id="rId5" Type="http://schemas.openxmlformats.org/officeDocument/2006/relationships/image" Target="../media/image5.jpeg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eg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LSB Thüringen fördert Sportstättenbau - Anmeldungen bis 1. Oktober">
            <a:extLst>
              <a:ext uri="{FF2B5EF4-FFF2-40B4-BE49-F238E27FC236}">
                <a16:creationId xmlns:a16="http://schemas.microsoft.com/office/drawing/2014/main" id="{6C284740-1755-49CA-AAA1-F49E19D82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1110536-3D54-4F9A-8A0B-ACE32CAD68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6638" y="860781"/>
            <a:ext cx="10166927" cy="2292158"/>
          </a:xfrm>
          <a:solidFill>
            <a:schemeClr val="tx1">
              <a:lumMod val="75000"/>
              <a:lumOff val="25000"/>
              <a:alpha val="99000"/>
            </a:schemeClr>
          </a:solidFill>
        </p:spPr>
        <p:txBody>
          <a:bodyPr anchor="t">
            <a:noAutofit/>
          </a:bodyPr>
          <a:lstStyle/>
          <a:p>
            <a:r>
              <a:rPr lang="de-DE" sz="8000" b="1">
                <a:solidFill>
                  <a:schemeClr val="bg1"/>
                </a:solidFill>
                <a:latin typeface="Freestyle Script" panose="030804020302050B0404" pitchFamily="66" charset="0"/>
              </a:rPr>
              <a:t>Die Sportbetonte </a:t>
            </a:r>
            <a:r>
              <a:rPr lang="de-DE" sz="8000" b="1" dirty="0">
                <a:solidFill>
                  <a:schemeClr val="bg1"/>
                </a:solidFill>
                <a:latin typeface="Freestyle Script" panose="030804020302050B0404" pitchFamily="66" charset="0"/>
              </a:rPr>
              <a:t>Grundschule</a:t>
            </a:r>
            <a:br>
              <a:rPr lang="de-DE" sz="8000" b="1" dirty="0">
                <a:solidFill>
                  <a:schemeClr val="bg1"/>
                </a:solidFill>
                <a:latin typeface="Freestyle Script" panose="030804020302050B0404" pitchFamily="66" charset="0"/>
              </a:rPr>
            </a:br>
            <a:r>
              <a:rPr lang="de-DE" sz="8000" b="1" dirty="0">
                <a:solidFill>
                  <a:schemeClr val="bg1"/>
                </a:solidFill>
                <a:latin typeface="Freestyle Script" panose="030804020302050B0404" pitchFamily="66" charset="0"/>
              </a:rPr>
              <a:t>- Im Laufe der Zeit -</a:t>
            </a:r>
            <a:br>
              <a:rPr lang="de-DE" sz="8000" b="1" dirty="0">
                <a:solidFill>
                  <a:schemeClr val="bg1"/>
                </a:solidFill>
                <a:latin typeface="Freestyle Script" panose="030804020302050B0404" pitchFamily="66" charset="0"/>
              </a:rPr>
            </a:br>
            <a:endParaRPr lang="de-DE" sz="8000" b="1" dirty="0">
              <a:solidFill>
                <a:schemeClr val="bg1"/>
              </a:solidFill>
              <a:latin typeface="Freestyle Script" panose="030804020302050B0404" pitchFamily="66" charset="0"/>
            </a:endParaRPr>
          </a:p>
        </p:txBody>
      </p:sp>
      <p:pic>
        <p:nvPicPr>
          <p:cNvPr id="14" name="Grafik 13" descr="Neues Team, neuer Antrieb – Sportgrundschule Cottbus startet mit voller Energie">
            <a:extLst>
              <a:ext uri="{FF2B5EF4-FFF2-40B4-BE49-F238E27FC236}">
                <a16:creationId xmlns:a16="http://schemas.microsoft.com/office/drawing/2014/main" id="{335BF88D-90A8-4483-A3EE-B0500C5A6AA9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714" y="4174199"/>
            <a:ext cx="2895388" cy="1655763"/>
          </a:xfrm>
          <a:prstGeom prst="roundRect">
            <a:avLst>
              <a:gd name="adj" fmla="val 16667"/>
            </a:avLst>
          </a:prstGeom>
          <a:ln w="57150"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ACA6C0B8-2564-46BA-A48A-393E60C4E7E5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6" b="16604"/>
          <a:stretch>
            <a:fillRect/>
          </a:stretch>
        </p:blipFill>
        <p:spPr bwMode="auto">
          <a:xfrm>
            <a:off x="11981295" y="4163436"/>
            <a:ext cx="2895389" cy="16557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415022B0-79A6-4528-9D34-EC306E5DA761}"/>
              </a:ext>
            </a:extLst>
          </p:cNvPr>
          <p:cNvPicPr/>
          <p:nvPr/>
        </p:nvPicPr>
        <p:blipFill rotWithShape="1">
          <a:blip r:embed="rId6"/>
          <a:srcRect t="48540" r="78429" b="30994"/>
          <a:stretch/>
        </p:blipFill>
        <p:spPr bwMode="auto">
          <a:xfrm>
            <a:off x="9034374" y="4177589"/>
            <a:ext cx="2851128" cy="16557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D30416C4-17B4-48A6-B2BA-91F062BDF032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53" y="4163437"/>
            <a:ext cx="2734368" cy="16557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83613D7C-7CAC-404C-BBBB-C8C55423E3FA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 rot="16200000">
            <a:off x="6644357" y="3547167"/>
            <a:ext cx="1655762" cy="29166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295663F9-177C-4E83-8293-519F03C4C0B5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96" t="18496" r="35648" b="25739"/>
          <a:stretch/>
        </p:blipFill>
        <p:spPr bwMode="auto">
          <a:xfrm rot="5400000">
            <a:off x="-2114345" y="3634896"/>
            <a:ext cx="1655763" cy="27343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3053050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B90EE-E017-205F-BF08-08951BB36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2EE61344-8030-C000-931D-639A89067A04}"/>
              </a:ext>
            </a:extLst>
          </p:cNvPr>
          <p:cNvSpPr/>
          <p:nvPr/>
        </p:nvSpPr>
        <p:spPr>
          <a:xfrm>
            <a:off x="0" y="0"/>
            <a:ext cx="12192000" cy="6932645"/>
          </a:xfrm>
          <a:prstGeom prst="rect">
            <a:avLst/>
          </a:prstGeom>
          <a:solidFill>
            <a:schemeClr val="tx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0" name="Picture 6" descr="LSB Thüringen fördert Sportstättenbau - Anmeldungen bis 1. Oktober">
            <a:extLst>
              <a:ext uri="{FF2B5EF4-FFF2-40B4-BE49-F238E27FC236}">
                <a16:creationId xmlns:a16="http://schemas.microsoft.com/office/drawing/2014/main" id="{1249FF32-406C-9EA4-9B61-6510E8E3F0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4C96A41C-B331-DD59-FC00-033B2E2998AC}"/>
              </a:ext>
            </a:extLst>
          </p:cNvPr>
          <p:cNvSpPr/>
          <p:nvPr/>
        </p:nvSpPr>
        <p:spPr>
          <a:xfrm>
            <a:off x="5934269" y="516467"/>
            <a:ext cx="5952931" cy="5918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776DE2C-2502-D162-3869-4EA8E390E1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5935134" y="148011"/>
            <a:ext cx="5342515" cy="1200883"/>
          </a:xfrm>
        </p:spPr>
        <p:txBody>
          <a:bodyPr>
            <a:noAutofit/>
          </a:bodyPr>
          <a:lstStyle/>
          <a:p>
            <a:pPr algn="l"/>
            <a:r>
              <a:rPr lang="de-DE" sz="4800" i="1" dirty="0">
                <a:latin typeface="Bahnschrift Condensed" panose="020B0502040204020203" pitchFamily="34" charset="0"/>
              </a:rPr>
              <a:t>  Das alte Schulgebäude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D654611-887E-C478-693B-960634E070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810" y="2323266"/>
            <a:ext cx="3056467" cy="538459"/>
          </a:xfrm>
        </p:spPr>
        <p:txBody>
          <a:bodyPr>
            <a:normAutofit fontScale="92500" lnSpcReduction="10000"/>
          </a:bodyPr>
          <a:lstStyle/>
          <a:p>
            <a:r>
              <a:rPr lang="de-DE" sz="3600" dirty="0">
                <a:latin typeface="Brush Script MT" panose="03060802040406070304" pitchFamily="66" charset="0"/>
              </a:rPr>
              <a:t>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F30A5470-05B9-9EF1-8A87-180EF7297CE5}"/>
              </a:ext>
            </a:extLst>
          </p:cNvPr>
          <p:cNvSpPr txBox="1"/>
          <p:nvPr/>
        </p:nvSpPr>
        <p:spPr>
          <a:xfrm>
            <a:off x="5935134" y="1415920"/>
            <a:ext cx="5952066" cy="1090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2600" dirty="0"/>
              <a:t>1966 Gründung in der DDR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2600" dirty="0"/>
              <a:t>1 - 10 Klasse mit Hort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0326A6F9-4B49-5593-2F4A-87EC59CDA0EE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26" b="21194"/>
          <a:stretch>
            <a:fillRect/>
          </a:stretch>
        </p:blipFill>
        <p:spPr bwMode="auto">
          <a:xfrm>
            <a:off x="229469" y="1719000"/>
            <a:ext cx="5400000" cy="3420000"/>
          </a:xfrm>
          <a:prstGeom prst="roundRect">
            <a:avLst>
              <a:gd name="adj" fmla="val 16667"/>
            </a:avLst>
          </a:prstGeom>
          <a:ln w="5715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3757CE16-D0B6-D15D-904A-2A0EC46A3D77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6" b="16604"/>
          <a:stretch>
            <a:fillRect/>
          </a:stretch>
        </p:blipFill>
        <p:spPr bwMode="auto">
          <a:xfrm>
            <a:off x="1759469" y="6048000"/>
            <a:ext cx="2340000" cy="1620000"/>
          </a:xfrm>
          <a:prstGeom prst="roundRect">
            <a:avLst>
              <a:gd name="adj" fmla="val 16667"/>
            </a:avLst>
          </a:prstGeom>
          <a:ln w="1270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0364560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9000">
        <p159:morph option="byObject"/>
      </p:transition>
    </mc:Choice>
    <mc:Fallback xmlns="">
      <p:transition spd="slow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3A2510-E9EE-DCE5-F318-ED54B0667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CA81E7B8-5105-4178-F872-95BB68D25E5D}"/>
              </a:ext>
            </a:extLst>
          </p:cNvPr>
          <p:cNvSpPr/>
          <p:nvPr/>
        </p:nvSpPr>
        <p:spPr>
          <a:xfrm>
            <a:off x="0" y="0"/>
            <a:ext cx="12192000" cy="6932645"/>
          </a:xfrm>
          <a:prstGeom prst="rect">
            <a:avLst/>
          </a:prstGeom>
          <a:solidFill>
            <a:schemeClr val="tx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0" name="Picture 6" descr="LSB Thüringen fördert Sportstättenbau - Anmeldungen bis 1. Oktober">
            <a:extLst>
              <a:ext uri="{FF2B5EF4-FFF2-40B4-BE49-F238E27FC236}">
                <a16:creationId xmlns:a16="http://schemas.microsoft.com/office/drawing/2014/main" id="{40CC73E2-5734-F20D-A9E1-005387A48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017DC0AD-8547-826C-407A-6C1E7FCF1F7E}"/>
              </a:ext>
            </a:extLst>
          </p:cNvPr>
          <p:cNvSpPr/>
          <p:nvPr/>
        </p:nvSpPr>
        <p:spPr>
          <a:xfrm>
            <a:off x="5934269" y="516467"/>
            <a:ext cx="5952931" cy="5918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5144821-7608-95E9-7631-CF1E04614B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5935134" y="148011"/>
            <a:ext cx="5342515" cy="1200883"/>
          </a:xfrm>
        </p:spPr>
        <p:txBody>
          <a:bodyPr>
            <a:noAutofit/>
          </a:bodyPr>
          <a:lstStyle/>
          <a:p>
            <a:pPr algn="l"/>
            <a:r>
              <a:rPr lang="de-DE" sz="4800" i="1" dirty="0">
                <a:latin typeface="Bahnschrift Condensed" panose="020B0502040204020203" pitchFamily="34" charset="0"/>
              </a:rPr>
              <a:t>  Das alte Schulgebäude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D478EBE-7589-C880-98E4-B5F8C5ACE2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810" y="2323266"/>
            <a:ext cx="3056467" cy="538459"/>
          </a:xfrm>
        </p:spPr>
        <p:txBody>
          <a:bodyPr>
            <a:normAutofit fontScale="92500" lnSpcReduction="10000"/>
          </a:bodyPr>
          <a:lstStyle/>
          <a:p>
            <a:r>
              <a:rPr lang="de-DE" sz="3600" dirty="0">
                <a:latin typeface="Brush Script MT" panose="03060802040406070304" pitchFamily="66" charset="0"/>
              </a:rPr>
              <a:t>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4DD483E-D216-C83F-F976-1210E00A6BA3}"/>
              </a:ext>
            </a:extLst>
          </p:cNvPr>
          <p:cNvSpPr txBox="1"/>
          <p:nvPr/>
        </p:nvSpPr>
        <p:spPr>
          <a:xfrm>
            <a:off x="5935134" y="1415920"/>
            <a:ext cx="5952066" cy="213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2600" dirty="0"/>
              <a:t>in den 70ger/ 80ger Jahren Umbenennung in die „Helmut-Tschacher-Oberschule“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de-DE" sz="2600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6A1C57E9-893C-1236-1654-19CF9C226B74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6" b="16604"/>
          <a:stretch>
            <a:fillRect/>
          </a:stretch>
        </p:blipFill>
        <p:spPr bwMode="auto">
          <a:xfrm>
            <a:off x="1759469" y="6048000"/>
            <a:ext cx="2340000" cy="1620000"/>
          </a:xfrm>
          <a:prstGeom prst="roundRect">
            <a:avLst>
              <a:gd name="adj" fmla="val 16667"/>
            </a:avLst>
          </a:prstGeom>
          <a:ln w="1270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94B58D8F-DE5F-717D-6BEA-198A2D65FD66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26" b="21194"/>
          <a:stretch>
            <a:fillRect/>
          </a:stretch>
        </p:blipFill>
        <p:spPr bwMode="auto">
          <a:xfrm>
            <a:off x="229469" y="1719000"/>
            <a:ext cx="5400000" cy="3420000"/>
          </a:xfrm>
          <a:prstGeom prst="roundRect">
            <a:avLst>
              <a:gd name="adj" fmla="val 16667"/>
            </a:avLst>
          </a:prstGeom>
          <a:ln w="5715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499541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7000">
        <p159:morph option="byObject"/>
      </p:transition>
    </mc:Choice>
    <mc:Fallback xmlns="">
      <p:transition spd="slow" advTm="7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604B8-6165-64A6-3E7F-3D4FFCC6F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0E0886CF-1B13-E3F9-BAC0-8BBA6E68D1A2}"/>
              </a:ext>
            </a:extLst>
          </p:cNvPr>
          <p:cNvSpPr/>
          <p:nvPr/>
        </p:nvSpPr>
        <p:spPr>
          <a:xfrm>
            <a:off x="0" y="0"/>
            <a:ext cx="12192000" cy="6932645"/>
          </a:xfrm>
          <a:prstGeom prst="rect">
            <a:avLst/>
          </a:prstGeom>
          <a:solidFill>
            <a:schemeClr val="tx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0" name="Picture 6" descr="LSB Thüringen fördert Sportstättenbau - Anmeldungen bis 1. Oktober">
            <a:extLst>
              <a:ext uri="{FF2B5EF4-FFF2-40B4-BE49-F238E27FC236}">
                <a16:creationId xmlns:a16="http://schemas.microsoft.com/office/drawing/2014/main" id="{5B824E3C-087C-C5F8-FD50-AA9FE4B810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B6857994-F12F-A4FD-8F04-2AAF5938011B}"/>
              </a:ext>
            </a:extLst>
          </p:cNvPr>
          <p:cNvSpPr/>
          <p:nvPr/>
        </p:nvSpPr>
        <p:spPr>
          <a:xfrm>
            <a:off x="5934269" y="516467"/>
            <a:ext cx="5952931" cy="5918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8A258DA-FA7F-7DCB-873E-B6697CAB9A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5935134" y="148011"/>
            <a:ext cx="5342515" cy="1200883"/>
          </a:xfrm>
        </p:spPr>
        <p:txBody>
          <a:bodyPr>
            <a:noAutofit/>
          </a:bodyPr>
          <a:lstStyle/>
          <a:p>
            <a:pPr algn="l"/>
            <a:r>
              <a:rPr lang="de-DE" sz="4800" i="1" dirty="0">
                <a:latin typeface="Bahnschrift Condensed" panose="020B0502040204020203" pitchFamily="34" charset="0"/>
              </a:rPr>
              <a:t>  Das alte Schulgebäude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0EB8AC2-6FC0-2D46-2049-437B10BA4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810" y="2323266"/>
            <a:ext cx="3056467" cy="538459"/>
          </a:xfrm>
        </p:spPr>
        <p:txBody>
          <a:bodyPr>
            <a:normAutofit fontScale="92500" lnSpcReduction="10000"/>
          </a:bodyPr>
          <a:lstStyle/>
          <a:p>
            <a:r>
              <a:rPr lang="de-DE" sz="3600" dirty="0">
                <a:latin typeface="Brush Script MT" panose="03060802040406070304" pitchFamily="66" charset="0"/>
              </a:rPr>
              <a:t>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A270AB71-9804-E6B3-A426-3CFF7766DF80}"/>
              </a:ext>
            </a:extLst>
          </p:cNvPr>
          <p:cNvSpPr txBox="1"/>
          <p:nvPr/>
        </p:nvSpPr>
        <p:spPr>
          <a:xfrm>
            <a:off x="5935134" y="1415920"/>
            <a:ext cx="5952066" cy="1610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2600" dirty="0"/>
              <a:t>Bereich hinter dem jetzigen Sportplatz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2600" dirty="0"/>
              <a:t>zu dieser Zeit ohne speziellen Sportschwerpunkt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AA854217-E704-ADBA-FE38-778FEFC58817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26" b="21194"/>
          <a:stretch>
            <a:fillRect/>
          </a:stretch>
        </p:blipFill>
        <p:spPr bwMode="auto">
          <a:xfrm>
            <a:off x="229469" y="1719000"/>
            <a:ext cx="5400000" cy="3420000"/>
          </a:xfrm>
          <a:prstGeom prst="roundRect">
            <a:avLst>
              <a:gd name="adj" fmla="val 16667"/>
            </a:avLst>
          </a:prstGeom>
          <a:ln w="5715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5ED0A549-CBB9-0CD3-1628-70DF802672CF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6" b="16604"/>
          <a:stretch>
            <a:fillRect/>
          </a:stretch>
        </p:blipFill>
        <p:spPr bwMode="auto">
          <a:xfrm>
            <a:off x="229469" y="1719000"/>
            <a:ext cx="5400000" cy="3420000"/>
          </a:xfrm>
          <a:prstGeom prst="roundRect">
            <a:avLst>
              <a:gd name="adj" fmla="val 16667"/>
            </a:avLst>
          </a:prstGeom>
          <a:ln w="5715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79821AC-B8C4-CF42-59B2-9793B267EBF5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95" t="25132" r="36177" b="50838"/>
          <a:stretch/>
        </p:blipFill>
        <p:spPr bwMode="auto">
          <a:xfrm>
            <a:off x="1759469" y="6048000"/>
            <a:ext cx="2340000" cy="1620000"/>
          </a:xfrm>
          <a:prstGeom prst="roundRect">
            <a:avLst>
              <a:gd name="adj" fmla="val 16667"/>
            </a:avLst>
          </a:prstGeom>
          <a:ln w="1270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3160FF1B-CEF3-41C4-A13B-A5D7957A0D96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26" b="21194"/>
          <a:stretch>
            <a:fillRect/>
          </a:stretch>
        </p:blipFill>
        <p:spPr bwMode="auto">
          <a:xfrm>
            <a:off x="1796702" y="-816355"/>
            <a:ext cx="2340000" cy="1800000"/>
          </a:xfrm>
          <a:prstGeom prst="roundRect">
            <a:avLst>
              <a:gd name="adj" fmla="val 16667"/>
            </a:avLst>
          </a:prstGeom>
          <a:ln w="1270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885218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7000">
        <p159:morph option="byObject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F5C918-73BB-3873-6AA0-65942660D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F2F9907F-AC85-96DA-2964-119714B740BF}"/>
              </a:ext>
            </a:extLst>
          </p:cNvPr>
          <p:cNvSpPr/>
          <p:nvPr/>
        </p:nvSpPr>
        <p:spPr>
          <a:xfrm>
            <a:off x="0" y="0"/>
            <a:ext cx="12192000" cy="6932645"/>
          </a:xfrm>
          <a:prstGeom prst="rect">
            <a:avLst/>
          </a:prstGeom>
          <a:solidFill>
            <a:schemeClr val="tx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0" name="Picture 6" descr="LSB Thüringen fördert Sportstättenbau - Anmeldungen bis 1. Oktober">
            <a:extLst>
              <a:ext uri="{FF2B5EF4-FFF2-40B4-BE49-F238E27FC236}">
                <a16:creationId xmlns:a16="http://schemas.microsoft.com/office/drawing/2014/main" id="{6F20DBC1-C237-439A-68B2-DA14A2CD4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9283BA31-CE43-0C6D-C61F-7B92BEF747E1}"/>
              </a:ext>
            </a:extLst>
          </p:cNvPr>
          <p:cNvSpPr/>
          <p:nvPr/>
        </p:nvSpPr>
        <p:spPr>
          <a:xfrm>
            <a:off x="5934269" y="516467"/>
            <a:ext cx="5952931" cy="5918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44FF2A3-C6E9-053D-8EAC-1586556B06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5935134" y="148011"/>
            <a:ext cx="5342515" cy="1200883"/>
          </a:xfrm>
        </p:spPr>
        <p:txBody>
          <a:bodyPr>
            <a:noAutofit/>
          </a:bodyPr>
          <a:lstStyle/>
          <a:p>
            <a:pPr algn="l"/>
            <a:r>
              <a:rPr lang="de-DE" sz="4800" i="1" dirty="0">
                <a:latin typeface="Bahnschrift Condensed" panose="020B0502040204020203" pitchFamily="34" charset="0"/>
              </a:rPr>
              <a:t>  Das alte Schulgebäude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98FBCD0-F19C-DE0A-4DD2-4EC83339F3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810" y="2323266"/>
            <a:ext cx="3056467" cy="538459"/>
          </a:xfrm>
        </p:spPr>
        <p:txBody>
          <a:bodyPr>
            <a:normAutofit fontScale="92500" lnSpcReduction="10000"/>
          </a:bodyPr>
          <a:lstStyle/>
          <a:p>
            <a:r>
              <a:rPr lang="de-DE" sz="3600" dirty="0">
                <a:latin typeface="Brush Script MT" panose="03060802040406070304" pitchFamily="66" charset="0"/>
              </a:rPr>
              <a:t>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8773D314-3905-A63F-5C8C-4551130AACEA}"/>
              </a:ext>
            </a:extLst>
          </p:cNvPr>
          <p:cNvSpPr txBox="1"/>
          <p:nvPr/>
        </p:nvSpPr>
        <p:spPr>
          <a:xfrm>
            <a:off x="5935134" y="1415920"/>
            <a:ext cx="5952066" cy="1610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2600" dirty="0"/>
              <a:t>1990 Wandel des Schulsystems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2600" dirty="0"/>
              <a:t>„Helmut-Tschacher -Oberschule“ wird zu einer Grundschule</a:t>
            </a: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71DAB684-6035-3EB2-B4E2-FA2CCD2F2EAB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95" t="25132" r="36177" b="50838"/>
          <a:stretch/>
        </p:blipFill>
        <p:spPr bwMode="auto">
          <a:xfrm>
            <a:off x="229469" y="1719000"/>
            <a:ext cx="5400000" cy="3420000"/>
          </a:xfrm>
          <a:prstGeom prst="roundRect">
            <a:avLst>
              <a:gd name="adj" fmla="val 16667"/>
            </a:avLst>
          </a:prstGeom>
          <a:ln w="5715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3DF0F2D4-B6FB-74E9-37BD-CAFF4871E050}"/>
              </a:ext>
            </a:extLst>
          </p:cNvPr>
          <p:cNvPicPr/>
          <p:nvPr/>
        </p:nvPicPr>
        <p:blipFill rotWithShape="1">
          <a:blip r:embed="rId5"/>
          <a:srcRect t="48540" r="78429" b="30994"/>
          <a:stretch/>
        </p:blipFill>
        <p:spPr bwMode="auto">
          <a:xfrm>
            <a:off x="1759469" y="6048000"/>
            <a:ext cx="2340000" cy="1620000"/>
          </a:xfrm>
          <a:prstGeom prst="roundRect">
            <a:avLst>
              <a:gd name="adj" fmla="val 16667"/>
            </a:avLst>
          </a:prstGeom>
          <a:ln w="1270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FFED2AA9-CDEA-4903-BD79-81D767ADE743}"/>
              </a:ext>
            </a:extLst>
          </p:cNvPr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6" b="16604"/>
          <a:stretch>
            <a:fillRect/>
          </a:stretch>
        </p:blipFill>
        <p:spPr bwMode="auto">
          <a:xfrm>
            <a:off x="1759469" y="-751989"/>
            <a:ext cx="2340000" cy="1800000"/>
          </a:xfrm>
          <a:prstGeom prst="roundRect">
            <a:avLst>
              <a:gd name="adj" fmla="val 16667"/>
            </a:avLst>
          </a:prstGeom>
          <a:ln w="1270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38002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7000">
        <p159:morph option="byObject"/>
      </p:transition>
    </mc:Choice>
    <mc:Fallback xmlns="">
      <p:transition spd="slow" advTm="7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84D08-C514-4E0C-A26C-4467B0AEB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5A22CDE6-DA17-1DBE-92B2-93DD609A9327}"/>
              </a:ext>
            </a:extLst>
          </p:cNvPr>
          <p:cNvSpPr/>
          <p:nvPr/>
        </p:nvSpPr>
        <p:spPr>
          <a:xfrm>
            <a:off x="0" y="0"/>
            <a:ext cx="12192000" cy="6932645"/>
          </a:xfrm>
          <a:prstGeom prst="rect">
            <a:avLst/>
          </a:prstGeom>
          <a:solidFill>
            <a:schemeClr val="tx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0" name="Picture 6" descr="LSB Thüringen fördert Sportstättenbau - Anmeldungen bis 1. Oktober">
            <a:extLst>
              <a:ext uri="{FF2B5EF4-FFF2-40B4-BE49-F238E27FC236}">
                <a16:creationId xmlns:a16="http://schemas.microsoft.com/office/drawing/2014/main" id="{9581599C-1BAC-965E-3648-BA0E3EFE9A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03EFFCD1-7C00-D933-8D0E-71DE2F5F6C4E}"/>
              </a:ext>
            </a:extLst>
          </p:cNvPr>
          <p:cNvSpPr/>
          <p:nvPr/>
        </p:nvSpPr>
        <p:spPr>
          <a:xfrm>
            <a:off x="5934269" y="516467"/>
            <a:ext cx="5952931" cy="5918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400E77A-9939-0BEB-71B6-F996745C93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5935134" y="148011"/>
            <a:ext cx="5342515" cy="1200883"/>
          </a:xfrm>
        </p:spPr>
        <p:txBody>
          <a:bodyPr>
            <a:noAutofit/>
          </a:bodyPr>
          <a:lstStyle/>
          <a:p>
            <a:pPr algn="l"/>
            <a:r>
              <a:rPr lang="de-DE" sz="4800" i="1" dirty="0">
                <a:latin typeface="Bahnschrift Condensed" panose="020B0502040204020203" pitchFamily="34" charset="0"/>
              </a:rPr>
              <a:t>  Das alte Schulgebäude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2218ACC-02C2-4AC4-2D83-03C90599A5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810" y="2323266"/>
            <a:ext cx="3056467" cy="538459"/>
          </a:xfrm>
        </p:spPr>
        <p:txBody>
          <a:bodyPr>
            <a:normAutofit fontScale="92500" lnSpcReduction="10000"/>
          </a:bodyPr>
          <a:lstStyle/>
          <a:p>
            <a:r>
              <a:rPr lang="de-DE" sz="3600" dirty="0">
                <a:latin typeface="Brush Script MT" panose="03060802040406070304" pitchFamily="66" charset="0"/>
              </a:rPr>
              <a:t>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01F1D2F-ACDE-96D8-4D84-8D9B7E5FDA06}"/>
              </a:ext>
            </a:extLst>
          </p:cNvPr>
          <p:cNvSpPr txBox="1"/>
          <p:nvPr/>
        </p:nvSpPr>
        <p:spPr>
          <a:xfrm>
            <a:off x="5935134" y="1415920"/>
            <a:ext cx="5952066" cy="3171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2600" dirty="0"/>
              <a:t>1996/97 Sportklassen ab Klasse 4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2600" dirty="0"/>
              <a:t>2003/2004 Sportorientierung ab </a:t>
            </a:r>
          </a:p>
          <a:p>
            <a:pPr>
              <a:lnSpc>
                <a:spcPct val="130000"/>
              </a:lnSpc>
            </a:pPr>
            <a:r>
              <a:rPr lang="de-DE" sz="2600" dirty="0"/>
              <a:t>     Klasse 1</a:t>
            </a:r>
          </a:p>
          <a:p>
            <a:pPr>
              <a:lnSpc>
                <a:spcPct val="130000"/>
              </a:lnSpc>
            </a:pPr>
            <a:endParaRPr lang="de-DE" sz="2600" dirty="0"/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2600" b="1" dirty="0"/>
              <a:t>Ziel: Kombination von Schule und Leistungssport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16E14D7-BC2E-BDFC-F00C-99E03930A754}"/>
              </a:ext>
            </a:extLst>
          </p:cNvPr>
          <p:cNvPicPr/>
          <p:nvPr/>
        </p:nvPicPr>
        <p:blipFill rotWithShape="1">
          <a:blip r:embed="rId4"/>
          <a:srcRect t="48540" r="78429" b="30994"/>
          <a:stretch/>
        </p:blipFill>
        <p:spPr bwMode="auto">
          <a:xfrm>
            <a:off x="229469" y="1756322"/>
            <a:ext cx="5400000" cy="3420000"/>
          </a:xfrm>
          <a:prstGeom prst="roundRect">
            <a:avLst>
              <a:gd name="adj" fmla="val 16667"/>
            </a:avLst>
          </a:prstGeom>
          <a:ln w="5715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749E0807-0316-40BE-AF3A-4D1514E248D6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95" t="25132" r="36177" b="50838"/>
          <a:stretch/>
        </p:blipFill>
        <p:spPr bwMode="auto">
          <a:xfrm>
            <a:off x="1796702" y="-760500"/>
            <a:ext cx="2340000" cy="1620000"/>
          </a:xfrm>
          <a:prstGeom prst="roundRect">
            <a:avLst>
              <a:gd name="adj" fmla="val 16667"/>
            </a:avLst>
          </a:prstGeom>
          <a:ln w="1270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926891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7000">
        <p159:morph option="byObject"/>
      </p:transition>
    </mc:Choice>
    <mc:Fallback xmlns="">
      <p:transition spd="slow" advTm="7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EF16B-52FA-BACB-FAFD-7C536EAA4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1549EB76-E4A1-81AA-8265-B4EF4A50A57F}"/>
              </a:ext>
            </a:extLst>
          </p:cNvPr>
          <p:cNvSpPr/>
          <p:nvPr/>
        </p:nvSpPr>
        <p:spPr>
          <a:xfrm>
            <a:off x="0" y="0"/>
            <a:ext cx="12192000" cy="6932645"/>
          </a:xfrm>
          <a:prstGeom prst="rect">
            <a:avLst/>
          </a:prstGeom>
          <a:solidFill>
            <a:schemeClr val="tx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0" name="Picture 6" descr="LSB Thüringen fördert Sportstättenbau - Anmeldungen bis 1. Oktober">
            <a:extLst>
              <a:ext uri="{FF2B5EF4-FFF2-40B4-BE49-F238E27FC236}">
                <a16:creationId xmlns:a16="http://schemas.microsoft.com/office/drawing/2014/main" id="{CF58322E-DAC4-0C00-7AE8-C454680C7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3E07945C-AE4B-0A9E-A2EC-B1AF48974655}"/>
              </a:ext>
            </a:extLst>
          </p:cNvPr>
          <p:cNvSpPr/>
          <p:nvPr/>
        </p:nvSpPr>
        <p:spPr>
          <a:xfrm>
            <a:off x="5934269" y="516467"/>
            <a:ext cx="5952931" cy="5918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73377AA-9812-E9CF-5BD1-A7556BD5AF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5956400" y="171577"/>
            <a:ext cx="5342515" cy="1200883"/>
          </a:xfrm>
        </p:spPr>
        <p:txBody>
          <a:bodyPr>
            <a:noAutofit/>
          </a:bodyPr>
          <a:lstStyle/>
          <a:p>
            <a:pPr algn="l"/>
            <a:r>
              <a:rPr lang="de-DE" sz="4800" i="1" dirty="0">
                <a:latin typeface="Bahnschrift Condensed" panose="020B0502040204020203" pitchFamily="34" charset="0"/>
              </a:rPr>
              <a:t>  Umbau und Sanierung </a:t>
            </a:r>
            <a:r>
              <a:rPr lang="de-DE" sz="4800" dirty="0">
                <a:latin typeface="Bahnschrift Condensed" panose="020B0502040204020203" pitchFamily="34" charset="0"/>
              </a:rPr>
              <a:t>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3B4C53C7-2591-2EE3-D4E2-48C6DB3E7A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810" y="2323266"/>
            <a:ext cx="3056467" cy="538459"/>
          </a:xfrm>
        </p:spPr>
        <p:txBody>
          <a:bodyPr>
            <a:normAutofit fontScale="92500" lnSpcReduction="10000"/>
          </a:bodyPr>
          <a:lstStyle/>
          <a:p>
            <a:r>
              <a:rPr lang="de-DE" sz="3600" dirty="0">
                <a:latin typeface="Brush Script MT" panose="03060802040406070304" pitchFamily="66" charset="0"/>
              </a:rPr>
              <a:t>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FF398173-66EF-3981-F193-E76CCCDDD0DF}"/>
              </a:ext>
            </a:extLst>
          </p:cNvPr>
          <p:cNvSpPr txBox="1"/>
          <p:nvPr/>
        </p:nvSpPr>
        <p:spPr>
          <a:xfrm>
            <a:off x="5934270" y="1415920"/>
            <a:ext cx="5952930" cy="369126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2600" dirty="0"/>
              <a:t>2008 - 2009 Umbau des Oberstufenzentrums zur neuen Grundschule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2600" dirty="0"/>
              <a:t>Standort der heutigen Schule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de-DE" sz="2600" dirty="0"/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de-DE" sz="2600" dirty="0"/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de-DE" sz="2600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AFA1CE9-1A23-FF4C-CEA8-FED1C346057C}"/>
              </a:ext>
            </a:extLst>
          </p:cNvPr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43" t="11858" r="32033" b="13880"/>
          <a:stretch>
            <a:fillRect/>
          </a:stretch>
        </p:blipFill>
        <p:spPr bwMode="auto">
          <a:xfrm rot="5400000">
            <a:off x="1294800" y="1144323"/>
            <a:ext cx="3420000" cy="5400000"/>
          </a:xfrm>
          <a:prstGeom prst="roundRect">
            <a:avLst>
              <a:gd name="adj" fmla="val 16667"/>
            </a:avLst>
          </a:prstGeom>
          <a:ln w="5715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B00F0459-9B39-71A3-7BBC-AAE19ADFCC96}"/>
              </a:ext>
            </a:extLst>
          </p:cNvPr>
          <p:cNvPicPr>
            <a:picLocks/>
          </p:cNvPicPr>
          <p:nvPr/>
        </p:nvPicPr>
        <p:blipFill>
          <a:blip r:embed="rId5"/>
          <a:srcRect t="286" r="7258" b="-1"/>
          <a:stretch>
            <a:fillRect/>
          </a:stretch>
        </p:blipFill>
        <p:spPr>
          <a:xfrm>
            <a:off x="1797135" y="5945290"/>
            <a:ext cx="2340000" cy="1800000"/>
          </a:xfrm>
          <a:prstGeom prst="roundRect">
            <a:avLst>
              <a:gd name="adj" fmla="val 16667"/>
            </a:avLst>
          </a:prstGeom>
          <a:ln w="1270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083595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1000">
        <p159:morph option="byObject"/>
      </p:transition>
    </mc:Choice>
    <mc:Fallback xmlns="">
      <p:transition spd="slow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C140BD-A1F5-783B-C9F8-0FF60A1AA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8F2B7270-A006-CD5E-2041-EF36AD2641DA}"/>
              </a:ext>
            </a:extLst>
          </p:cNvPr>
          <p:cNvSpPr/>
          <p:nvPr/>
        </p:nvSpPr>
        <p:spPr>
          <a:xfrm>
            <a:off x="0" y="0"/>
            <a:ext cx="12192000" cy="6932645"/>
          </a:xfrm>
          <a:prstGeom prst="rect">
            <a:avLst/>
          </a:prstGeom>
          <a:solidFill>
            <a:schemeClr val="tx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0" name="Picture 6" descr="LSB Thüringen fördert Sportstättenbau - Anmeldungen bis 1. Oktober">
            <a:extLst>
              <a:ext uri="{FF2B5EF4-FFF2-40B4-BE49-F238E27FC236}">
                <a16:creationId xmlns:a16="http://schemas.microsoft.com/office/drawing/2014/main" id="{719781AB-0513-BCD6-DF6D-D13271FA8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175D804C-0611-132E-5996-991EBE5335D2}"/>
              </a:ext>
            </a:extLst>
          </p:cNvPr>
          <p:cNvSpPr/>
          <p:nvPr/>
        </p:nvSpPr>
        <p:spPr>
          <a:xfrm>
            <a:off x="5934269" y="516467"/>
            <a:ext cx="5952931" cy="5918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D5C4C82-600C-4CF4-11C3-0957E69704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5956400" y="171577"/>
            <a:ext cx="5342515" cy="1200883"/>
          </a:xfrm>
        </p:spPr>
        <p:txBody>
          <a:bodyPr>
            <a:noAutofit/>
          </a:bodyPr>
          <a:lstStyle/>
          <a:p>
            <a:pPr algn="l"/>
            <a:r>
              <a:rPr lang="de-DE" sz="4800" i="1" dirty="0">
                <a:latin typeface="Bahnschrift Condensed" panose="020B0502040204020203" pitchFamily="34" charset="0"/>
              </a:rPr>
              <a:t>  Umbau und Sanierung </a:t>
            </a:r>
            <a:r>
              <a:rPr lang="de-DE" sz="4800" dirty="0">
                <a:latin typeface="Bahnschrift Condensed" panose="020B0502040204020203" pitchFamily="34" charset="0"/>
              </a:rPr>
              <a:t>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64CBD53-C74E-AF91-0F60-0DCD90DF9B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810" y="2323266"/>
            <a:ext cx="3056467" cy="538459"/>
          </a:xfrm>
        </p:spPr>
        <p:txBody>
          <a:bodyPr>
            <a:normAutofit fontScale="92500" lnSpcReduction="10000"/>
          </a:bodyPr>
          <a:lstStyle/>
          <a:p>
            <a:r>
              <a:rPr lang="de-DE" sz="3600" dirty="0">
                <a:latin typeface="Brush Script MT" panose="03060802040406070304" pitchFamily="66" charset="0"/>
              </a:rPr>
              <a:t>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46624828-3D46-B833-CFD9-7D150FA00274}"/>
              </a:ext>
            </a:extLst>
          </p:cNvPr>
          <p:cNvSpPr txBox="1"/>
          <p:nvPr/>
        </p:nvSpPr>
        <p:spPr>
          <a:xfrm>
            <a:off x="5934270" y="1415920"/>
            <a:ext cx="5952930" cy="213084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2600" dirty="0"/>
              <a:t>Abriss des alten Grundschulgebäudes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de-DE" sz="2600" dirty="0"/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de-DE" sz="2600" dirty="0"/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de-DE" sz="2600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67BE9F1-20E3-382A-4708-A7261DB619EE}"/>
              </a:ext>
            </a:extLst>
          </p:cNvPr>
          <p:cNvPicPr>
            <a:picLocks/>
          </p:cNvPicPr>
          <p:nvPr/>
        </p:nvPicPr>
        <p:blipFill>
          <a:blip r:embed="rId4"/>
          <a:srcRect t="286" r="7258" b="-1"/>
          <a:stretch>
            <a:fillRect/>
          </a:stretch>
        </p:blipFill>
        <p:spPr>
          <a:xfrm>
            <a:off x="304799" y="1765567"/>
            <a:ext cx="5400000" cy="3420000"/>
          </a:xfrm>
          <a:prstGeom prst="roundRect">
            <a:avLst>
              <a:gd name="adj" fmla="val 16667"/>
            </a:avLst>
          </a:prstGeom>
          <a:ln w="5715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193F11A9-D6B8-1495-C5FD-745F0D8A79D9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 rot="16200000">
            <a:off x="2104799" y="5762645"/>
            <a:ext cx="1800000" cy="2340000"/>
          </a:xfrm>
          <a:prstGeom prst="roundRect">
            <a:avLst>
              <a:gd name="adj" fmla="val 16667"/>
            </a:avLst>
          </a:prstGeom>
          <a:ln w="1270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AEE6ED92-E713-4A1E-8992-FBB2A988B0A6}"/>
              </a:ext>
            </a:extLst>
          </p:cNvPr>
          <p:cNvPicPr>
            <a:picLocks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43" t="11858" r="32033" b="13880"/>
          <a:stretch>
            <a:fillRect/>
          </a:stretch>
        </p:blipFill>
        <p:spPr bwMode="auto">
          <a:xfrm rot="5400000">
            <a:off x="1924800" y="-1331511"/>
            <a:ext cx="2160000" cy="2340000"/>
          </a:xfrm>
          <a:prstGeom prst="roundRect">
            <a:avLst>
              <a:gd name="adj" fmla="val 16667"/>
            </a:avLst>
          </a:prstGeom>
          <a:ln w="1270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577651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000">
        <p159:morph option="byObject"/>
      </p:transition>
    </mc:Choice>
    <mc:Fallback xmlns="">
      <p:transition spd="slow" advTm="5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E49807F2-95CA-46D0-92EA-1E1DD96678B6}"/>
              </a:ext>
            </a:extLst>
          </p:cNvPr>
          <p:cNvSpPr/>
          <p:nvPr/>
        </p:nvSpPr>
        <p:spPr>
          <a:xfrm>
            <a:off x="0" y="0"/>
            <a:ext cx="12192000" cy="6932645"/>
          </a:xfrm>
          <a:prstGeom prst="rect">
            <a:avLst/>
          </a:prstGeom>
          <a:solidFill>
            <a:schemeClr val="tx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0" name="Picture 6" descr="LSB Thüringen fördert Sportstättenbau - Anmeldungen bis 1. Oktober">
            <a:extLst>
              <a:ext uri="{FF2B5EF4-FFF2-40B4-BE49-F238E27FC236}">
                <a16:creationId xmlns:a16="http://schemas.microsoft.com/office/drawing/2014/main" id="{6C284740-1755-49CA-AAA1-F49E19D82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DB629482-D749-41E1-9E12-262E25BAA789}"/>
              </a:ext>
            </a:extLst>
          </p:cNvPr>
          <p:cNvSpPr/>
          <p:nvPr/>
        </p:nvSpPr>
        <p:spPr>
          <a:xfrm>
            <a:off x="5934269" y="516467"/>
            <a:ext cx="5952931" cy="5918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1110536-3D54-4F9A-8A0B-ACE32CAD68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5956400" y="171577"/>
            <a:ext cx="5342515" cy="1200883"/>
          </a:xfrm>
        </p:spPr>
        <p:txBody>
          <a:bodyPr>
            <a:noAutofit/>
          </a:bodyPr>
          <a:lstStyle/>
          <a:p>
            <a:pPr algn="l"/>
            <a:r>
              <a:rPr lang="de-DE" sz="4800" i="1" dirty="0">
                <a:latin typeface="Bahnschrift Condensed" panose="020B0502040204020203" pitchFamily="34" charset="0"/>
              </a:rPr>
              <a:t>  Umbau und Sanierung </a:t>
            </a:r>
            <a:r>
              <a:rPr lang="de-DE" sz="4800" dirty="0">
                <a:latin typeface="Bahnschrift Condensed" panose="020B0502040204020203" pitchFamily="34" charset="0"/>
              </a:rPr>
              <a:t>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CD455C4-23AF-422A-9410-6B22192786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810" y="2323266"/>
            <a:ext cx="3056467" cy="538459"/>
          </a:xfrm>
        </p:spPr>
        <p:txBody>
          <a:bodyPr>
            <a:normAutofit fontScale="92500" lnSpcReduction="10000"/>
          </a:bodyPr>
          <a:lstStyle/>
          <a:p>
            <a:r>
              <a:rPr lang="de-DE" sz="3600" dirty="0">
                <a:latin typeface="Brush Script MT" panose="03060802040406070304" pitchFamily="66" charset="0"/>
              </a:rPr>
              <a:t>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2508309-8F83-458F-A4A6-C2632A534D72}"/>
              </a:ext>
            </a:extLst>
          </p:cNvPr>
          <p:cNvSpPr txBox="1"/>
          <p:nvPr/>
        </p:nvSpPr>
        <p:spPr>
          <a:xfrm>
            <a:off x="5934270" y="1415920"/>
            <a:ext cx="5952930" cy="213084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2600" dirty="0"/>
              <a:t>Neugestaltung des Schulhofs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de-DE" sz="2600" dirty="0"/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de-DE" sz="2600" dirty="0"/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de-DE" sz="2600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481C4FFC-53E0-4265-8AEF-0770447AB9DB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 rot="16200000">
            <a:off x="1294800" y="729000"/>
            <a:ext cx="3420000" cy="5400000"/>
          </a:xfrm>
          <a:prstGeom prst="roundRect">
            <a:avLst>
              <a:gd name="adj" fmla="val 16667"/>
            </a:avLst>
          </a:prstGeom>
          <a:ln w="5715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536BF01A-6624-B8E2-6DC3-E15C05CBED2B}"/>
              </a:ext>
            </a:extLst>
          </p:cNvPr>
          <p:cNvPicPr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1" t="10608" r="4216" b="10784"/>
          <a:stretch>
            <a:fillRect/>
          </a:stretch>
        </p:blipFill>
        <p:spPr bwMode="auto">
          <a:xfrm>
            <a:off x="1822937" y="5917500"/>
            <a:ext cx="2340000" cy="1800000"/>
          </a:xfrm>
          <a:prstGeom prst="roundRect">
            <a:avLst>
              <a:gd name="adj" fmla="val 16667"/>
            </a:avLst>
          </a:prstGeom>
          <a:ln w="1270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30D6845B-7384-49C5-B4F4-1036A94ED839}"/>
              </a:ext>
            </a:extLst>
          </p:cNvPr>
          <p:cNvPicPr>
            <a:picLocks/>
          </p:cNvPicPr>
          <p:nvPr/>
        </p:nvPicPr>
        <p:blipFill>
          <a:blip r:embed="rId6"/>
          <a:srcRect t="286" r="7258" b="-1"/>
          <a:stretch>
            <a:fillRect/>
          </a:stretch>
        </p:blipFill>
        <p:spPr>
          <a:xfrm>
            <a:off x="1822937" y="-859501"/>
            <a:ext cx="2340000" cy="1800000"/>
          </a:xfrm>
          <a:prstGeom prst="roundRect">
            <a:avLst>
              <a:gd name="adj" fmla="val 16667"/>
            </a:avLst>
          </a:prstGeom>
          <a:ln w="1270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8794941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000">
        <p159:morph option="byObject"/>
      </p:transition>
    </mc:Choice>
    <mc:Fallback xmlns="">
      <p:transition spd="slow" advTm="5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06D23-8DE4-C296-3626-1F705663C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EE6E00DA-FD77-F4B2-5F9F-380EDDDB9E54}"/>
              </a:ext>
            </a:extLst>
          </p:cNvPr>
          <p:cNvSpPr/>
          <p:nvPr/>
        </p:nvSpPr>
        <p:spPr>
          <a:xfrm>
            <a:off x="0" y="0"/>
            <a:ext cx="12192000" cy="6932645"/>
          </a:xfrm>
          <a:prstGeom prst="rect">
            <a:avLst/>
          </a:prstGeom>
          <a:solidFill>
            <a:schemeClr val="tx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0" name="Picture 6" descr="LSB Thüringen fördert Sportstättenbau - Anmeldungen bis 1. Oktober">
            <a:extLst>
              <a:ext uri="{FF2B5EF4-FFF2-40B4-BE49-F238E27FC236}">
                <a16:creationId xmlns:a16="http://schemas.microsoft.com/office/drawing/2014/main" id="{30CA5479-4FBD-A789-2BCA-CEB6B82F0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C1DB3FC9-8906-1D32-46D8-D6868762E3A9}"/>
              </a:ext>
            </a:extLst>
          </p:cNvPr>
          <p:cNvSpPr/>
          <p:nvPr/>
        </p:nvSpPr>
        <p:spPr>
          <a:xfrm>
            <a:off x="5934269" y="516467"/>
            <a:ext cx="5952931" cy="5918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3A6AB7B-9440-34EB-442A-03DDD9B701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5956400" y="171577"/>
            <a:ext cx="5342515" cy="1200883"/>
          </a:xfrm>
        </p:spPr>
        <p:txBody>
          <a:bodyPr>
            <a:noAutofit/>
          </a:bodyPr>
          <a:lstStyle/>
          <a:p>
            <a:pPr algn="l"/>
            <a:r>
              <a:rPr lang="de-DE" sz="4800" i="1" dirty="0">
                <a:latin typeface="Bahnschrift Condensed" panose="020B0502040204020203" pitchFamily="34" charset="0"/>
              </a:rPr>
              <a:t>  Umbau und Sanierung </a:t>
            </a:r>
            <a:r>
              <a:rPr lang="de-DE" sz="4800" dirty="0">
                <a:latin typeface="Bahnschrift Condensed" panose="020B0502040204020203" pitchFamily="34" charset="0"/>
              </a:rPr>
              <a:t>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BB914CC-1CCF-001C-4217-C2AAD16387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810" y="2323266"/>
            <a:ext cx="3056467" cy="538459"/>
          </a:xfrm>
        </p:spPr>
        <p:txBody>
          <a:bodyPr>
            <a:normAutofit fontScale="92500" lnSpcReduction="10000"/>
          </a:bodyPr>
          <a:lstStyle/>
          <a:p>
            <a:r>
              <a:rPr lang="de-DE" sz="3600" dirty="0">
                <a:latin typeface="Brush Script MT" panose="03060802040406070304" pitchFamily="66" charset="0"/>
              </a:rPr>
              <a:t>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82F037C8-5B2E-F0EA-35E7-6D1CA97D635B}"/>
              </a:ext>
            </a:extLst>
          </p:cNvPr>
          <p:cNvSpPr txBox="1"/>
          <p:nvPr/>
        </p:nvSpPr>
        <p:spPr>
          <a:xfrm>
            <a:off x="5934270" y="1415920"/>
            <a:ext cx="5952930" cy="213084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2600" dirty="0"/>
              <a:t>Neugestaltung der Klassenräume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de-DE" sz="2600" dirty="0"/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de-DE" sz="2600" dirty="0"/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de-DE" sz="26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0257571-73CA-AB71-F81F-2F743666F049}"/>
              </a:ext>
            </a:extLst>
          </p:cNvPr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1" t="10608" r="4216" b="10784"/>
          <a:stretch>
            <a:fillRect/>
          </a:stretch>
        </p:blipFill>
        <p:spPr bwMode="auto">
          <a:xfrm>
            <a:off x="304800" y="1719000"/>
            <a:ext cx="5400000" cy="3420000"/>
          </a:xfrm>
          <a:prstGeom prst="roundRect">
            <a:avLst>
              <a:gd name="adj" fmla="val 16667"/>
            </a:avLst>
          </a:prstGeom>
          <a:ln w="5715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B12DFD49-C411-E63A-EF74-0DBF16FBB0C5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05"/>
          <a:stretch>
            <a:fillRect/>
          </a:stretch>
        </p:blipFill>
        <p:spPr>
          <a:xfrm>
            <a:off x="1834798" y="5917500"/>
            <a:ext cx="2340000" cy="1800000"/>
          </a:xfrm>
          <a:prstGeom prst="roundRect">
            <a:avLst>
              <a:gd name="adj" fmla="val 16667"/>
            </a:avLst>
          </a:prstGeom>
          <a:ln w="1270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B54A7052-5196-4945-91E3-A49D4E1E5918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 rot="16200000">
            <a:off x="2104799" y="-1170000"/>
            <a:ext cx="1800000" cy="2340000"/>
          </a:xfrm>
          <a:prstGeom prst="roundRect">
            <a:avLst>
              <a:gd name="adj" fmla="val 16667"/>
            </a:avLst>
          </a:prstGeom>
          <a:ln w="1270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255510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000">
        <p159:morph option="byObject"/>
      </p:transition>
    </mc:Choice>
    <mc:Fallback xmlns="">
      <p:transition spd="slow" advTm="5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7AA773-FF7D-E7FF-921F-F5EAC90A9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CB632B1D-02A1-24F9-6732-ADF8191106D3}"/>
              </a:ext>
            </a:extLst>
          </p:cNvPr>
          <p:cNvSpPr/>
          <p:nvPr/>
        </p:nvSpPr>
        <p:spPr>
          <a:xfrm>
            <a:off x="0" y="0"/>
            <a:ext cx="12192000" cy="6932645"/>
          </a:xfrm>
          <a:prstGeom prst="rect">
            <a:avLst/>
          </a:prstGeom>
          <a:solidFill>
            <a:schemeClr val="tx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0" name="Picture 6" descr="LSB Thüringen fördert Sportstättenbau - Anmeldungen bis 1. Oktober">
            <a:extLst>
              <a:ext uri="{FF2B5EF4-FFF2-40B4-BE49-F238E27FC236}">
                <a16:creationId xmlns:a16="http://schemas.microsoft.com/office/drawing/2014/main" id="{9FED76F9-8026-91A6-7FCC-C97A51CD6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693C227A-760C-7D24-0435-A365F79E6154}"/>
              </a:ext>
            </a:extLst>
          </p:cNvPr>
          <p:cNvSpPr/>
          <p:nvPr/>
        </p:nvSpPr>
        <p:spPr>
          <a:xfrm>
            <a:off x="5934269" y="516467"/>
            <a:ext cx="5952931" cy="5918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48BCB0E-6ACA-D2F5-CD9E-C1BA5D20DD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5956400" y="171577"/>
            <a:ext cx="5342515" cy="1200883"/>
          </a:xfrm>
        </p:spPr>
        <p:txBody>
          <a:bodyPr>
            <a:noAutofit/>
          </a:bodyPr>
          <a:lstStyle/>
          <a:p>
            <a:pPr algn="l"/>
            <a:r>
              <a:rPr lang="de-DE" sz="4800" i="1" dirty="0">
                <a:latin typeface="Bahnschrift Condensed" panose="020B0502040204020203" pitchFamily="34" charset="0"/>
              </a:rPr>
              <a:t>  Umbau und Sanierung </a:t>
            </a:r>
            <a:r>
              <a:rPr lang="de-DE" sz="4800" dirty="0">
                <a:latin typeface="Bahnschrift Condensed" panose="020B0502040204020203" pitchFamily="34" charset="0"/>
              </a:rPr>
              <a:t>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A21F2D9-6040-716E-5D52-5B46B91309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810" y="2323266"/>
            <a:ext cx="3056467" cy="538459"/>
          </a:xfrm>
        </p:spPr>
        <p:txBody>
          <a:bodyPr>
            <a:normAutofit fontScale="92500" lnSpcReduction="10000"/>
          </a:bodyPr>
          <a:lstStyle/>
          <a:p>
            <a:r>
              <a:rPr lang="de-DE" sz="3600" dirty="0">
                <a:latin typeface="Brush Script MT" panose="03060802040406070304" pitchFamily="66" charset="0"/>
              </a:rPr>
              <a:t>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4F1B6156-E554-B3EE-863D-26B240C6944C}"/>
              </a:ext>
            </a:extLst>
          </p:cNvPr>
          <p:cNvSpPr txBox="1"/>
          <p:nvPr/>
        </p:nvSpPr>
        <p:spPr>
          <a:xfrm>
            <a:off x="5934270" y="1415920"/>
            <a:ext cx="5952930" cy="26509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2600" dirty="0"/>
              <a:t>Umbau Sporthallen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2600" dirty="0"/>
              <a:t>Neubau von Sportanlagen 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de-DE" sz="2600" dirty="0"/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de-DE" sz="2600" dirty="0"/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de-DE" sz="26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FB9CF0A-6D6F-3789-5A42-EB28750BCC3F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05"/>
          <a:stretch>
            <a:fillRect/>
          </a:stretch>
        </p:blipFill>
        <p:spPr>
          <a:xfrm>
            <a:off x="304800" y="1719000"/>
            <a:ext cx="5400000" cy="3420000"/>
          </a:xfrm>
          <a:prstGeom prst="roundRect">
            <a:avLst>
              <a:gd name="adj" fmla="val 16667"/>
            </a:avLst>
          </a:prstGeom>
          <a:ln w="5715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C1B5D459-037B-4E66-8D46-83F932D4C55B}"/>
              </a:ext>
            </a:extLst>
          </p:cNvPr>
          <p:cNvPicPr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1" t="10608" r="4216" b="10784"/>
          <a:stretch>
            <a:fillRect/>
          </a:stretch>
        </p:blipFill>
        <p:spPr bwMode="auto">
          <a:xfrm>
            <a:off x="1834798" y="-900000"/>
            <a:ext cx="2340000" cy="1800000"/>
          </a:xfrm>
          <a:prstGeom prst="roundRect">
            <a:avLst>
              <a:gd name="adj" fmla="val 16667"/>
            </a:avLst>
          </a:prstGeom>
          <a:ln w="1270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395657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7000">
        <p159:morph option="byObject"/>
      </p:transition>
    </mc:Choice>
    <mc:Fallback xmlns="">
      <p:transition spd="slow" advTm="7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04343-E0C5-1DF4-C4C4-61E194C4E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1DEEF0AD-3927-4067-C801-2AF5AEFAB161}"/>
              </a:ext>
            </a:extLst>
          </p:cNvPr>
          <p:cNvSpPr/>
          <p:nvPr/>
        </p:nvSpPr>
        <p:spPr>
          <a:xfrm>
            <a:off x="0" y="0"/>
            <a:ext cx="12192000" cy="6932645"/>
          </a:xfrm>
          <a:prstGeom prst="rect">
            <a:avLst/>
          </a:prstGeom>
          <a:solidFill>
            <a:schemeClr val="tx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0" name="Picture 6" descr="LSB Thüringen fördert Sportstättenbau - Anmeldungen bis 1. Oktober">
            <a:extLst>
              <a:ext uri="{FF2B5EF4-FFF2-40B4-BE49-F238E27FC236}">
                <a16:creationId xmlns:a16="http://schemas.microsoft.com/office/drawing/2014/main" id="{5BC0A838-2445-6AFE-369A-A8968D45A8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E2379CE3-065A-0AB7-E2EA-FAC42D640305}"/>
              </a:ext>
            </a:extLst>
          </p:cNvPr>
          <p:cNvSpPr/>
          <p:nvPr/>
        </p:nvSpPr>
        <p:spPr>
          <a:xfrm>
            <a:off x="304801" y="176147"/>
            <a:ext cx="11582400" cy="90002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de-DE" sz="4800" dirty="0">
                <a:solidFill>
                  <a:schemeClr val="tx1"/>
                </a:solidFill>
                <a:latin typeface="Bahnschrift Condensed" panose="020B0502040204020203" pitchFamily="34" charset="0"/>
              </a:rPr>
              <a:t>2009 Wiedereröffnung  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C218859-EC1A-6D8B-4FE2-66A7AB74DC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810" y="2323266"/>
            <a:ext cx="3056467" cy="538459"/>
          </a:xfrm>
        </p:spPr>
        <p:txBody>
          <a:bodyPr>
            <a:normAutofit fontScale="92500" lnSpcReduction="10000"/>
          </a:bodyPr>
          <a:lstStyle/>
          <a:p>
            <a:r>
              <a:rPr lang="de-DE" sz="3600" dirty="0">
                <a:latin typeface="Brush Script MT" panose="03060802040406070304" pitchFamily="66" charset="0"/>
              </a:rPr>
              <a:t> 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679F489-1580-A711-1438-18A4F0675C8B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59"/>
          <a:stretch>
            <a:fillRect/>
          </a:stretch>
        </p:blipFill>
        <p:spPr>
          <a:xfrm>
            <a:off x="5006295" y="6122645"/>
            <a:ext cx="2340000" cy="1620000"/>
          </a:xfrm>
          <a:prstGeom prst="roundRect">
            <a:avLst>
              <a:gd name="adj" fmla="val 16667"/>
            </a:avLst>
          </a:prstGeom>
          <a:ln w="1270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D7DF7F90-DC7F-CC6E-9AE6-D1B32834323E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05"/>
          <a:stretch>
            <a:fillRect/>
          </a:stretch>
        </p:blipFill>
        <p:spPr>
          <a:xfrm>
            <a:off x="946295" y="6122645"/>
            <a:ext cx="2340000" cy="1620000"/>
          </a:xfrm>
          <a:prstGeom prst="roundRect">
            <a:avLst>
              <a:gd name="adj" fmla="val 16667"/>
            </a:avLst>
          </a:prstGeom>
          <a:ln w="1270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96594EE4-3ACD-EAF0-753F-CBF802E3EA2C}"/>
              </a:ext>
            </a:extLst>
          </p:cNvPr>
          <p:cNvPicPr>
            <a:picLocks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4" t="14025" r="7048" b="8481"/>
          <a:stretch>
            <a:fillRect/>
          </a:stretch>
        </p:blipFill>
        <p:spPr bwMode="auto">
          <a:xfrm>
            <a:off x="8769970" y="6122645"/>
            <a:ext cx="2340000" cy="1620000"/>
          </a:xfrm>
          <a:prstGeom prst="roundRect">
            <a:avLst>
              <a:gd name="adj" fmla="val 16667"/>
            </a:avLst>
          </a:prstGeom>
          <a:ln w="1270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FFA7686C-22CA-4507-B538-1F2D057397C7}"/>
              </a:ext>
            </a:extLst>
          </p:cNvPr>
          <p:cNvPicPr>
            <a:picLocks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43" t="11858" r="32033" b="13880"/>
          <a:stretch>
            <a:fillRect/>
          </a:stretch>
        </p:blipFill>
        <p:spPr bwMode="auto">
          <a:xfrm rot="5400000">
            <a:off x="4816134" y="1473931"/>
            <a:ext cx="2700002" cy="4140000"/>
          </a:xfrm>
          <a:prstGeom prst="roundRect">
            <a:avLst>
              <a:gd name="adj" fmla="val 16667"/>
            </a:avLst>
          </a:prstGeom>
          <a:ln w="5715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8BC0626E-6E46-59E8-A126-57D240174EA5}"/>
              </a:ext>
            </a:extLst>
          </p:cNvPr>
          <p:cNvPicPr>
            <a:picLocks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10" t="18198" r="33837" b="21833"/>
          <a:stretch>
            <a:fillRect/>
          </a:stretch>
        </p:blipFill>
        <p:spPr bwMode="auto">
          <a:xfrm rot="5400000">
            <a:off x="1024801" y="791725"/>
            <a:ext cx="2700000" cy="4140000"/>
          </a:xfrm>
          <a:prstGeom prst="roundRect">
            <a:avLst>
              <a:gd name="adj" fmla="val 16667"/>
            </a:avLst>
          </a:prstGeom>
          <a:ln w="5715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5293A0FF-C34B-41D5-7F1E-65ACE9C99B4F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96" t="19732" r="26792" b="19429"/>
          <a:stretch>
            <a:fillRect/>
          </a:stretch>
        </p:blipFill>
        <p:spPr bwMode="auto">
          <a:xfrm rot="5400000">
            <a:off x="8579810" y="2141725"/>
            <a:ext cx="2700000" cy="4140000"/>
          </a:xfrm>
          <a:prstGeom prst="roundRect">
            <a:avLst>
              <a:gd name="adj" fmla="val 16667"/>
            </a:avLst>
          </a:prstGeom>
          <a:ln w="5715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756288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4000">
        <p159:morph option="byObject"/>
      </p:transition>
    </mc:Choice>
    <mc:Fallback xmlns="">
      <p:transition spd="slow" advTm="4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5A4B05-D3C8-72B5-FBD9-AAAE399B2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4C87EEA9-A2E0-2CDC-9F02-7BB953A5F64B}"/>
              </a:ext>
            </a:extLst>
          </p:cNvPr>
          <p:cNvSpPr/>
          <p:nvPr/>
        </p:nvSpPr>
        <p:spPr>
          <a:xfrm>
            <a:off x="0" y="0"/>
            <a:ext cx="12192000" cy="6932645"/>
          </a:xfrm>
          <a:prstGeom prst="rect">
            <a:avLst/>
          </a:prstGeom>
          <a:solidFill>
            <a:schemeClr val="tx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0" name="Picture 6" descr="LSB Thüringen fördert Sportstättenbau - Anmeldungen bis 1. Oktober">
            <a:extLst>
              <a:ext uri="{FF2B5EF4-FFF2-40B4-BE49-F238E27FC236}">
                <a16:creationId xmlns:a16="http://schemas.microsoft.com/office/drawing/2014/main" id="{25BBA84C-B6BD-D3D7-28F2-C7888F592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217945AA-B8C0-D155-EA20-6C31D7D2FBA4}"/>
              </a:ext>
            </a:extLst>
          </p:cNvPr>
          <p:cNvSpPr/>
          <p:nvPr/>
        </p:nvSpPr>
        <p:spPr>
          <a:xfrm>
            <a:off x="304801" y="176147"/>
            <a:ext cx="11582400" cy="90002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800" i="1" dirty="0">
                <a:solidFill>
                  <a:schemeClr val="tx1"/>
                </a:solidFill>
                <a:latin typeface="Bahnschrift Condensed" panose="020B0502040204020203" pitchFamily="34" charset="0"/>
              </a:rPr>
              <a:t> Umbau und Sanierung </a:t>
            </a:r>
            <a:endParaRPr lang="de-DE" sz="4800" dirty="0">
              <a:solidFill>
                <a:schemeClr val="tx1"/>
              </a:solidFill>
              <a:latin typeface="Bahnschrift" panose="020B0502040204020203" pitchFamily="34" charset="0"/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9679E0C-25DB-270F-69B5-AD73E328B4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810" y="2323266"/>
            <a:ext cx="3056467" cy="538459"/>
          </a:xfrm>
        </p:spPr>
        <p:txBody>
          <a:bodyPr>
            <a:normAutofit fontScale="92500" lnSpcReduction="10000"/>
          </a:bodyPr>
          <a:lstStyle/>
          <a:p>
            <a:r>
              <a:rPr lang="de-DE" sz="3600" dirty="0">
                <a:latin typeface="Brush Script MT" panose="03060802040406070304" pitchFamily="66" charset="0"/>
              </a:rPr>
              <a:t>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F8F8EAB-F6DD-E941-3DA7-9401049B947A}"/>
              </a:ext>
            </a:extLst>
          </p:cNvPr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43" t="11858" r="32033" b="13880"/>
          <a:stretch>
            <a:fillRect/>
          </a:stretch>
        </p:blipFill>
        <p:spPr bwMode="auto">
          <a:xfrm rot="5400000">
            <a:off x="4816134" y="1473931"/>
            <a:ext cx="2700002" cy="4140000"/>
          </a:xfrm>
          <a:prstGeom prst="roundRect">
            <a:avLst>
              <a:gd name="adj" fmla="val 16667"/>
            </a:avLst>
          </a:prstGeom>
          <a:ln w="5715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DC0715AE-C95B-1D9A-85D2-AAC958249325}"/>
              </a:ext>
            </a:extLst>
          </p:cNvPr>
          <p:cNvPicPr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10" t="18198" r="33837" b="21833"/>
          <a:stretch>
            <a:fillRect/>
          </a:stretch>
        </p:blipFill>
        <p:spPr bwMode="auto">
          <a:xfrm rot="5400000">
            <a:off x="1024801" y="791725"/>
            <a:ext cx="2700000" cy="4140000"/>
          </a:xfrm>
          <a:prstGeom prst="roundRect">
            <a:avLst>
              <a:gd name="adj" fmla="val 16667"/>
            </a:avLst>
          </a:prstGeom>
          <a:ln w="5715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CB7860EB-F572-2E4A-6CE0-94A92A2A9880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96" t="19732" r="26792" b="19429"/>
          <a:stretch>
            <a:fillRect/>
          </a:stretch>
        </p:blipFill>
        <p:spPr bwMode="auto">
          <a:xfrm rot="5400000">
            <a:off x="8579810" y="2141725"/>
            <a:ext cx="2700000" cy="4140000"/>
          </a:xfrm>
          <a:prstGeom prst="roundRect">
            <a:avLst>
              <a:gd name="adj" fmla="val 16667"/>
            </a:avLst>
          </a:prstGeom>
          <a:ln w="5715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DD3B6C84-7547-4002-E235-9BEC37685A68}"/>
              </a:ext>
            </a:extLst>
          </p:cNvPr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59"/>
          <a:stretch>
            <a:fillRect/>
          </a:stretch>
        </p:blipFill>
        <p:spPr>
          <a:xfrm>
            <a:off x="4096135" y="2187610"/>
            <a:ext cx="4140000" cy="2700000"/>
          </a:xfrm>
          <a:prstGeom prst="roundRect">
            <a:avLst>
              <a:gd name="adj" fmla="val 16667"/>
            </a:avLst>
          </a:prstGeom>
          <a:ln w="5715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E97FC39D-DDEA-7D61-3E0A-3AA5611573AA}"/>
              </a:ext>
            </a:extLst>
          </p:cNvPr>
          <p:cNvPicPr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005"/>
          <a:stretch>
            <a:fillRect/>
          </a:stretch>
        </p:blipFill>
        <p:spPr>
          <a:xfrm>
            <a:off x="304801" y="1526137"/>
            <a:ext cx="4140000" cy="2700000"/>
          </a:xfrm>
          <a:prstGeom prst="roundRect">
            <a:avLst>
              <a:gd name="adj" fmla="val 16667"/>
            </a:avLst>
          </a:prstGeom>
          <a:ln w="5715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6F7D1654-D64C-47AD-E2CA-19D605A9DFC8}"/>
              </a:ext>
            </a:extLst>
          </p:cNvPr>
          <p:cNvPicPr>
            <a:picLocks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4" t="14025" r="7048" b="8481"/>
          <a:stretch>
            <a:fillRect/>
          </a:stretch>
        </p:blipFill>
        <p:spPr bwMode="auto">
          <a:xfrm>
            <a:off x="7859810" y="2885806"/>
            <a:ext cx="4140000" cy="2700000"/>
          </a:xfrm>
          <a:prstGeom prst="roundRect">
            <a:avLst>
              <a:gd name="adj" fmla="val 16667"/>
            </a:avLst>
          </a:prstGeom>
          <a:ln w="5715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908920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7000">
        <p159:morph option="byObject"/>
      </p:transition>
    </mc:Choice>
    <mc:Fallback xmlns="">
      <p:transition spd="slow" advTm="7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E49807F2-95CA-46D0-92EA-1E1DD96678B6}"/>
              </a:ext>
            </a:extLst>
          </p:cNvPr>
          <p:cNvSpPr/>
          <p:nvPr/>
        </p:nvSpPr>
        <p:spPr>
          <a:xfrm>
            <a:off x="0" y="0"/>
            <a:ext cx="12192000" cy="6932645"/>
          </a:xfrm>
          <a:prstGeom prst="rect">
            <a:avLst/>
          </a:prstGeom>
          <a:solidFill>
            <a:schemeClr val="tx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0" name="Picture 6" descr="LSB Thüringen fördert Sportstättenbau - Anmeldungen bis 1. Oktober">
            <a:extLst>
              <a:ext uri="{FF2B5EF4-FFF2-40B4-BE49-F238E27FC236}">
                <a16:creationId xmlns:a16="http://schemas.microsoft.com/office/drawing/2014/main" id="{6C284740-1755-49CA-AAA1-F49E19D82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D0AE919E-013B-4D71-B830-8BF0755B9CED}"/>
              </a:ext>
            </a:extLst>
          </p:cNvPr>
          <p:cNvSpPr/>
          <p:nvPr/>
        </p:nvSpPr>
        <p:spPr>
          <a:xfrm>
            <a:off x="5934269" y="516467"/>
            <a:ext cx="5952931" cy="5918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CD455C4-23AF-422A-9410-6B22192786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810" y="2323266"/>
            <a:ext cx="3056467" cy="538459"/>
          </a:xfrm>
        </p:spPr>
        <p:txBody>
          <a:bodyPr>
            <a:normAutofit fontScale="92500" lnSpcReduction="10000"/>
          </a:bodyPr>
          <a:lstStyle/>
          <a:p>
            <a:r>
              <a:rPr lang="de-DE" sz="3600" dirty="0">
                <a:latin typeface="Brush Script MT" panose="03060802040406070304" pitchFamily="66" charset="0"/>
              </a:rPr>
              <a:t> </a:t>
            </a:r>
          </a:p>
        </p:txBody>
      </p:sp>
      <p:pic>
        <p:nvPicPr>
          <p:cNvPr id="14" name="Grafik 13" descr="Neues Team, neuer Antrieb – Sportgrundschule Cottbus startet mit voller Energie">
            <a:extLst>
              <a:ext uri="{FF2B5EF4-FFF2-40B4-BE49-F238E27FC236}">
                <a16:creationId xmlns:a16="http://schemas.microsoft.com/office/drawing/2014/main" id="{335BF88D-90A8-4483-A3EE-B0500C5A6AA9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19000"/>
            <a:ext cx="5400000" cy="3420000"/>
          </a:xfrm>
          <a:prstGeom prst="roundRect">
            <a:avLst>
              <a:gd name="adj" fmla="val 16667"/>
            </a:avLst>
          </a:prstGeom>
          <a:ln w="5715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D2508309-8F83-458F-A4A6-C2632A534D72}"/>
              </a:ext>
            </a:extLst>
          </p:cNvPr>
          <p:cNvSpPr txBox="1"/>
          <p:nvPr/>
        </p:nvSpPr>
        <p:spPr>
          <a:xfrm>
            <a:off x="5935134" y="1415920"/>
            <a:ext cx="5952066" cy="4731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2600" dirty="0"/>
              <a:t>Name: 18. Sportbetonte Grundschule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2600" dirty="0"/>
              <a:t>Ort: Cottbus 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2600" dirty="0"/>
              <a:t>Schulform: Grundschule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2600" dirty="0"/>
              <a:t>Lehrkräfte: 20 - 30 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2600" dirty="0"/>
              <a:t>Schüler: 400 +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2600" dirty="0"/>
              <a:t>seit 2016 offiziell „Schule mit besonderer Prägung – Spezialklasse Sport“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de-DE" sz="2600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B17D090D-D31D-26DA-128E-A533ACDE8C73}"/>
              </a:ext>
            </a:extLst>
          </p:cNvPr>
          <p:cNvSpPr txBox="1">
            <a:spLocks/>
          </p:cNvSpPr>
          <p:nvPr/>
        </p:nvSpPr>
        <p:spPr>
          <a:xfrm flipH="1">
            <a:off x="5934269" y="194122"/>
            <a:ext cx="6764866" cy="12008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sz="4800" i="1" dirty="0">
                <a:latin typeface="Bahnschrift Condensed" panose="020B0502040204020203" pitchFamily="34" charset="0"/>
              </a:rPr>
              <a:t> Unsere Schule - heute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C33FF8A-A359-4EF5-5D65-4DB2693E8BF3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85" b="8109"/>
          <a:stretch>
            <a:fillRect/>
          </a:stretch>
        </p:blipFill>
        <p:spPr>
          <a:xfrm>
            <a:off x="1797135" y="5917500"/>
            <a:ext cx="2340000" cy="1800000"/>
          </a:xfrm>
          <a:prstGeom prst="roundRect">
            <a:avLst>
              <a:gd name="adj" fmla="val 16667"/>
            </a:avLst>
          </a:prstGeom>
          <a:ln w="1270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305705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1000">
        <p159:morph option="byObject"/>
      </p:transition>
    </mc:Choice>
    <mc:Fallback xmlns="">
      <p:transition spd="slow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E49807F2-95CA-46D0-92EA-1E1DD96678B6}"/>
              </a:ext>
            </a:extLst>
          </p:cNvPr>
          <p:cNvSpPr/>
          <p:nvPr/>
        </p:nvSpPr>
        <p:spPr>
          <a:xfrm>
            <a:off x="0" y="0"/>
            <a:ext cx="12192000" cy="6932645"/>
          </a:xfrm>
          <a:prstGeom prst="rect">
            <a:avLst/>
          </a:prstGeom>
          <a:solidFill>
            <a:schemeClr val="tx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0" name="Picture 6" descr="LSB Thüringen fördert Sportstättenbau - Anmeldungen bis 1. Oktober">
            <a:extLst>
              <a:ext uri="{FF2B5EF4-FFF2-40B4-BE49-F238E27FC236}">
                <a16:creationId xmlns:a16="http://schemas.microsoft.com/office/drawing/2014/main" id="{6C284740-1755-49CA-AAA1-F49E19D82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C08BF20D-5FE0-4D4F-AFF4-9F8F270E24D8}"/>
              </a:ext>
            </a:extLst>
          </p:cNvPr>
          <p:cNvSpPr/>
          <p:nvPr/>
        </p:nvSpPr>
        <p:spPr>
          <a:xfrm>
            <a:off x="5935737" y="507222"/>
            <a:ext cx="5952931" cy="5918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CD455C4-23AF-422A-9410-6B22192786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810" y="2323266"/>
            <a:ext cx="3056467" cy="538459"/>
          </a:xfrm>
        </p:spPr>
        <p:txBody>
          <a:bodyPr>
            <a:normAutofit fontScale="92500" lnSpcReduction="10000"/>
          </a:bodyPr>
          <a:lstStyle/>
          <a:p>
            <a:r>
              <a:rPr lang="de-DE" sz="3600" dirty="0">
                <a:latin typeface="Brush Script MT" panose="03060802040406070304" pitchFamily="66" charset="0"/>
              </a:rPr>
              <a:t>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2508309-8F83-458F-A4A6-C2632A534D72}"/>
              </a:ext>
            </a:extLst>
          </p:cNvPr>
          <p:cNvSpPr txBox="1"/>
          <p:nvPr/>
        </p:nvSpPr>
        <p:spPr>
          <a:xfrm>
            <a:off x="5945896" y="1415920"/>
            <a:ext cx="5952931" cy="4553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de-DE" sz="2500" u="sng" dirty="0"/>
              <a:t>Pädagogische Schwerpunkte: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2500" dirty="0"/>
              <a:t>Bewegung als Grundlage für:</a:t>
            </a:r>
          </a:p>
          <a:p>
            <a:pPr>
              <a:lnSpc>
                <a:spcPct val="130000"/>
              </a:lnSpc>
            </a:pPr>
            <a:r>
              <a:rPr lang="de-DE" sz="2500" dirty="0"/>
              <a:t>  	 1. Gesundheit</a:t>
            </a:r>
          </a:p>
          <a:p>
            <a:pPr>
              <a:lnSpc>
                <a:spcPct val="130000"/>
              </a:lnSpc>
            </a:pPr>
            <a:r>
              <a:rPr lang="de-DE" sz="2500" dirty="0"/>
              <a:t>  	 2. Lernen</a:t>
            </a:r>
          </a:p>
          <a:p>
            <a:pPr>
              <a:lnSpc>
                <a:spcPct val="130000"/>
              </a:lnSpc>
            </a:pPr>
            <a:r>
              <a:rPr lang="de-DE" sz="2500" dirty="0"/>
              <a:t>  	 3. Persönlichkeitsentwicklung 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2500" dirty="0"/>
              <a:t> Werte als Grundlage für: </a:t>
            </a:r>
          </a:p>
          <a:p>
            <a:pPr>
              <a:lnSpc>
                <a:spcPct val="130000"/>
              </a:lnSpc>
            </a:pPr>
            <a:r>
              <a:rPr lang="de-DE" sz="2500" dirty="0"/>
              <a:t>    	1.Teamgeist </a:t>
            </a:r>
          </a:p>
          <a:p>
            <a:pPr>
              <a:lnSpc>
                <a:spcPct val="130000"/>
              </a:lnSpc>
            </a:pPr>
            <a:r>
              <a:rPr lang="de-DE" sz="2500" dirty="0"/>
              <a:t>    	2.Diziplin</a:t>
            </a:r>
          </a:p>
          <a:p>
            <a:pPr>
              <a:lnSpc>
                <a:spcPct val="130000"/>
              </a:lnSpc>
            </a:pPr>
            <a:r>
              <a:rPr lang="de-DE" sz="2500" dirty="0"/>
              <a:t>    	3.Gemeinschaft</a:t>
            </a:r>
            <a:endParaRPr lang="de-DE" sz="2600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8C0B8B63-B789-9BBA-C93C-2D31FE69F721}"/>
              </a:ext>
            </a:extLst>
          </p:cNvPr>
          <p:cNvSpPr txBox="1">
            <a:spLocks/>
          </p:cNvSpPr>
          <p:nvPr/>
        </p:nvSpPr>
        <p:spPr>
          <a:xfrm flipH="1">
            <a:off x="5934269" y="194122"/>
            <a:ext cx="6764866" cy="12008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sz="4800" i="1" dirty="0">
                <a:latin typeface="Bahnschrift Condensed" panose="020B0502040204020203" pitchFamily="34" charset="0"/>
              </a:rPr>
              <a:t> Unsere Schule - heute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A02A173F-A244-3F60-60D7-6C6C511D5D62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85" b="8109"/>
          <a:stretch>
            <a:fillRect/>
          </a:stretch>
        </p:blipFill>
        <p:spPr>
          <a:xfrm>
            <a:off x="303332" y="1719000"/>
            <a:ext cx="5400000" cy="3420000"/>
          </a:xfrm>
          <a:prstGeom prst="roundRect">
            <a:avLst>
              <a:gd name="adj" fmla="val 16667"/>
            </a:avLst>
          </a:prstGeom>
          <a:ln w="5715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FD217923-13C4-E248-F05B-B1F047E04A0B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792789" y="5917500"/>
            <a:ext cx="2340000" cy="1800000"/>
          </a:xfrm>
          <a:prstGeom prst="roundRect">
            <a:avLst>
              <a:gd name="adj" fmla="val 16667"/>
            </a:avLst>
          </a:prstGeom>
          <a:ln w="1270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Grafik 10" descr="Neues Team, neuer Antrieb – Sportgrundschule Cottbus startet mit voller Energie">
            <a:extLst>
              <a:ext uri="{FF2B5EF4-FFF2-40B4-BE49-F238E27FC236}">
                <a16:creationId xmlns:a16="http://schemas.microsoft.com/office/drawing/2014/main" id="{13BB070E-6AE1-4115-9561-8E7EE36DDF6D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789" y="-859500"/>
            <a:ext cx="2340000" cy="1800000"/>
          </a:xfrm>
          <a:prstGeom prst="roundRect">
            <a:avLst>
              <a:gd name="adj" fmla="val 16667"/>
            </a:avLst>
          </a:prstGeom>
          <a:ln w="1270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637218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7000">
        <p159:morph option="byObject"/>
      </p:transition>
    </mc:Choice>
    <mc:Fallback xmlns="">
      <p:transition spd="slow" advTm="7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E49807F2-95CA-46D0-92EA-1E1DD96678B6}"/>
              </a:ext>
            </a:extLst>
          </p:cNvPr>
          <p:cNvSpPr/>
          <p:nvPr/>
        </p:nvSpPr>
        <p:spPr>
          <a:xfrm>
            <a:off x="0" y="0"/>
            <a:ext cx="12192000" cy="6932645"/>
          </a:xfrm>
          <a:prstGeom prst="rect">
            <a:avLst/>
          </a:prstGeom>
          <a:solidFill>
            <a:schemeClr val="tx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0" name="Picture 6" descr="LSB Thüringen fördert Sportstättenbau - Anmeldungen bis 1. Oktober">
            <a:extLst>
              <a:ext uri="{FF2B5EF4-FFF2-40B4-BE49-F238E27FC236}">
                <a16:creationId xmlns:a16="http://schemas.microsoft.com/office/drawing/2014/main" id="{6C284740-1755-49CA-AAA1-F49E19D82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" name="Rechteck 14">
            <a:extLst>
              <a:ext uri="{FF2B5EF4-FFF2-40B4-BE49-F238E27FC236}">
                <a16:creationId xmlns:a16="http://schemas.microsoft.com/office/drawing/2014/main" id="{073F0518-5A8D-4FC6-867B-6C820EFA9AAF}"/>
              </a:ext>
            </a:extLst>
          </p:cNvPr>
          <p:cNvSpPr/>
          <p:nvPr/>
        </p:nvSpPr>
        <p:spPr>
          <a:xfrm>
            <a:off x="5934269" y="516467"/>
            <a:ext cx="5952931" cy="5918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1110536-3D54-4F9A-8A0B-ACE32CAD68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5934269" y="194122"/>
            <a:ext cx="6764866" cy="1200883"/>
          </a:xfrm>
        </p:spPr>
        <p:txBody>
          <a:bodyPr>
            <a:noAutofit/>
          </a:bodyPr>
          <a:lstStyle/>
          <a:p>
            <a:pPr algn="l"/>
            <a:r>
              <a:rPr lang="de-DE" sz="4800" i="1" dirty="0">
                <a:latin typeface="Bahnschrift Condensed" panose="020B0502040204020203" pitchFamily="34" charset="0"/>
              </a:rPr>
              <a:t> Unsere Schule - heute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CD455C4-23AF-422A-9410-6B22192786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810" y="2323266"/>
            <a:ext cx="3056467" cy="538459"/>
          </a:xfrm>
        </p:spPr>
        <p:txBody>
          <a:bodyPr>
            <a:normAutofit fontScale="92500" lnSpcReduction="10000"/>
          </a:bodyPr>
          <a:lstStyle/>
          <a:p>
            <a:r>
              <a:rPr lang="de-DE" sz="3600" dirty="0">
                <a:latin typeface="Brush Script MT" panose="03060802040406070304" pitchFamily="66" charset="0"/>
              </a:rPr>
              <a:t>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2508309-8F83-458F-A4A6-C2632A534D72}"/>
              </a:ext>
            </a:extLst>
          </p:cNvPr>
          <p:cNvSpPr txBox="1"/>
          <p:nvPr/>
        </p:nvSpPr>
        <p:spPr>
          <a:xfrm>
            <a:off x="5935134" y="1415325"/>
            <a:ext cx="6256866" cy="4211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de-DE" sz="2600" u="sng" dirty="0"/>
              <a:t>Weiterentwicklung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2600" dirty="0"/>
              <a:t>seit 2020 stetige Modernisierung durch z.B. Digitalisierung oder Schul-Cloud</a:t>
            </a:r>
          </a:p>
          <a:p>
            <a:pPr>
              <a:lnSpc>
                <a:spcPct val="130000"/>
              </a:lnSpc>
            </a:pPr>
            <a:endParaRPr lang="de-DE" sz="2600" dirty="0"/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2600" dirty="0"/>
              <a:t>pädagogische Weiterentwicklung durch z.B. Sommerfest, Projekte oder </a:t>
            </a:r>
            <a:r>
              <a:rPr lang="de-DE" sz="2600" dirty="0" err="1"/>
              <a:t>AG´s</a:t>
            </a:r>
            <a:r>
              <a:rPr lang="de-DE" sz="2600" dirty="0"/>
              <a:t> 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de-DE" sz="2600" dirty="0"/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de-DE" sz="26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CA571F1-97C6-3E25-45F3-A32A5FAF76D9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1719000"/>
            <a:ext cx="5400000" cy="3420000"/>
          </a:xfrm>
          <a:prstGeom prst="roundRect">
            <a:avLst>
              <a:gd name="adj" fmla="val 16667"/>
            </a:avLst>
          </a:prstGeom>
          <a:ln w="5715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F56FC2D-0AFB-00B1-46CB-8754243DA7F9}"/>
              </a:ext>
            </a:extLst>
          </p:cNvPr>
          <p:cNvPicPr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8" b="8280"/>
          <a:stretch>
            <a:fillRect/>
          </a:stretch>
        </p:blipFill>
        <p:spPr bwMode="auto">
          <a:xfrm>
            <a:off x="1797135" y="6032645"/>
            <a:ext cx="2340000" cy="1800000"/>
          </a:xfrm>
          <a:prstGeom prst="roundRect">
            <a:avLst>
              <a:gd name="adj" fmla="val 16667"/>
            </a:avLst>
          </a:prstGeom>
          <a:ln w="1270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3EDAC608-3392-494D-A0F0-985378FBE691}"/>
              </a:ext>
            </a:extLst>
          </p:cNvPr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85" b="8109"/>
          <a:stretch>
            <a:fillRect/>
          </a:stretch>
        </p:blipFill>
        <p:spPr>
          <a:xfrm>
            <a:off x="1797135" y="-900000"/>
            <a:ext cx="2340000" cy="1800000"/>
          </a:xfrm>
          <a:prstGeom prst="roundRect">
            <a:avLst>
              <a:gd name="adj" fmla="val 16667"/>
            </a:avLst>
          </a:prstGeom>
          <a:ln w="1270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053569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7000">
        <p159:morph option="byObject"/>
      </p:transition>
    </mc:Choice>
    <mc:Fallback xmlns="">
      <p:transition spd="slow" advTm="7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E49807F2-95CA-46D0-92EA-1E1DD96678B6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tx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0" name="Picture 6" descr="LSB Thüringen fördert Sportstättenbau - Anmeldungen bis 1. Oktober">
            <a:extLst>
              <a:ext uri="{FF2B5EF4-FFF2-40B4-BE49-F238E27FC236}">
                <a16:creationId xmlns:a16="http://schemas.microsoft.com/office/drawing/2014/main" id="{6C284740-1755-49CA-AAA1-F49E19D82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6D1775FF-5AE5-4497-A1A0-2C40FCC8F013}"/>
              </a:ext>
            </a:extLst>
          </p:cNvPr>
          <p:cNvSpPr/>
          <p:nvPr/>
        </p:nvSpPr>
        <p:spPr>
          <a:xfrm>
            <a:off x="5934269" y="516467"/>
            <a:ext cx="5952931" cy="5918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1110536-3D54-4F9A-8A0B-ACE32CAD68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5934269" y="209119"/>
            <a:ext cx="5342515" cy="1200883"/>
          </a:xfrm>
        </p:spPr>
        <p:txBody>
          <a:bodyPr>
            <a:noAutofit/>
          </a:bodyPr>
          <a:lstStyle/>
          <a:p>
            <a:pPr algn="l"/>
            <a:r>
              <a:rPr lang="de-DE" sz="4800" i="1" dirty="0">
                <a:latin typeface="Bahnschrift Condensed" panose="020B0502040204020203" pitchFamily="34" charset="0"/>
              </a:rPr>
              <a:t> Unsere Schule - heute</a:t>
            </a:r>
            <a:endParaRPr lang="de-DE" sz="4800" dirty="0">
              <a:latin typeface="Bahnschrift Condensed" panose="020B0502040204020203" pitchFamily="34" charset="0"/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CD455C4-23AF-422A-9410-6B22192786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810" y="2323266"/>
            <a:ext cx="3056467" cy="538459"/>
          </a:xfrm>
        </p:spPr>
        <p:txBody>
          <a:bodyPr>
            <a:normAutofit fontScale="92500" lnSpcReduction="10000"/>
          </a:bodyPr>
          <a:lstStyle/>
          <a:p>
            <a:r>
              <a:rPr lang="de-DE" sz="3600" dirty="0">
                <a:latin typeface="Brush Script MT" panose="03060802040406070304" pitchFamily="66" charset="0"/>
              </a:rPr>
              <a:t>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2508309-8F83-458F-A4A6-C2632A534D72}"/>
              </a:ext>
            </a:extLst>
          </p:cNvPr>
          <p:cNvSpPr txBox="1"/>
          <p:nvPr/>
        </p:nvSpPr>
        <p:spPr>
          <a:xfrm>
            <a:off x="5935134" y="1415920"/>
            <a:ext cx="5952066" cy="42114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de-DE" sz="2600" u="sng" dirty="0"/>
              <a:t>Sportklassen: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2600" dirty="0"/>
              <a:t>Sportklassen von Klasse 4 - 6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2600" dirty="0"/>
              <a:t>Sportarten sind z.B. Volleyball, Schwimmen, Leichtathletik, Turnen, Fußball, Radsport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2600" dirty="0"/>
              <a:t>Tagesablauf: Frühtraining und Nachmittagstraining</a:t>
            </a:r>
          </a:p>
          <a:p>
            <a:pPr>
              <a:lnSpc>
                <a:spcPct val="130000"/>
              </a:lnSpc>
            </a:pPr>
            <a:endParaRPr lang="de-DE" sz="26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9746038-A6D1-42BC-C5C5-BDE9257548EC}"/>
              </a:ext>
            </a:extLst>
          </p:cNvPr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8" b="8280"/>
          <a:stretch>
            <a:fillRect/>
          </a:stretch>
        </p:blipFill>
        <p:spPr bwMode="auto">
          <a:xfrm>
            <a:off x="266702" y="1719000"/>
            <a:ext cx="5400000" cy="3420000"/>
          </a:xfrm>
          <a:prstGeom prst="roundRect">
            <a:avLst>
              <a:gd name="adj" fmla="val 16667"/>
            </a:avLst>
          </a:prstGeom>
          <a:ln w="5715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E3CA7B1-22B3-C0ED-9DD8-2B9E13B17ED5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48" t="9718" r="6192" b="7055"/>
          <a:stretch>
            <a:fillRect/>
          </a:stretch>
        </p:blipFill>
        <p:spPr>
          <a:xfrm rot="5400000">
            <a:off x="2066702" y="5647500"/>
            <a:ext cx="1800000" cy="2340000"/>
          </a:xfrm>
          <a:prstGeom prst="roundRect">
            <a:avLst>
              <a:gd name="adj" fmla="val 16667"/>
            </a:avLst>
          </a:prstGeom>
          <a:ln w="1270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27202BFF-B257-4BEC-AEFE-FA405337906B}"/>
              </a:ext>
            </a:extLst>
          </p:cNvPr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1796702" y="-859499"/>
            <a:ext cx="2340000" cy="1800000"/>
          </a:xfrm>
          <a:prstGeom prst="roundRect">
            <a:avLst>
              <a:gd name="adj" fmla="val 16667"/>
            </a:avLst>
          </a:prstGeom>
          <a:ln w="1270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039449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7000">
        <p159:morph option="byObject"/>
      </p:transition>
    </mc:Choice>
    <mc:Fallback xmlns="">
      <p:transition spd="slow" advTm="7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E49807F2-95CA-46D0-92EA-1E1DD96678B6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tx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0" name="Picture 6" descr="LSB Thüringen fördert Sportstättenbau - Anmeldungen bis 1. Oktober">
            <a:extLst>
              <a:ext uri="{FF2B5EF4-FFF2-40B4-BE49-F238E27FC236}">
                <a16:creationId xmlns:a16="http://schemas.microsoft.com/office/drawing/2014/main" id="{6C284740-1755-49CA-AAA1-F49E19D82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4" name="Rechteck 13">
            <a:extLst>
              <a:ext uri="{FF2B5EF4-FFF2-40B4-BE49-F238E27FC236}">
                <a16:creationId xmlns:a16="http://schemas.microsoft.com/office/drawing/2014/main" id="{79781332-F7DE-45CC-8D3A-4F6167C43122}"/>
              </a:ext>
            </a:extLst>
          </p:cNvPr>
          <p:cNvSpPr/>
          <p:nvPr/>
        </p:nvSpPr>
        <p:spPr>
          <a:xfrm>
            <a:off x="5934269" y="516467"/>
            <a:ext cx="5952931" cy="5918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1110536-3D54-4F9A-8A0B-ACE32CAD68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5934269" y="211108"/>
            <a:ext cx="5968999" cy="1200883"/>
          </a:xfrm>
        </p:spPr>
        <p:txBody>
          <a:bodyPr>
            <a:noAutofit/>
          </a:bodyPr>
          <a:lstStyle/>
          <a:p>
            <a:pPr algn="l"/>
            <a:r>
              <a:rPr lang="de-DE" sz="4800" i="1" dirty="0">
                <a:latin typeface="Bahnschrift Condensed" panose="020B0502040204020203" pitchFamily="34" charset="0"/>
              </a:rPr>
              <a:t> Unsere Schule - heute</a:t>
            </a:r>
            <a:endParaRPr lang="de-DE" sz="4800" dirty="0">
              <a:latin typeface="Bahnschrift Condensed" panose="020B0502040204020203" pitchFamily="34" charset="0"/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CD455C4-23AF-422A-9410-6B22192786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810" y="2323266"/>
            <a:ext cx="3056467" cy="538459"/>
          </a:xfrm>
        </p:spPr>
        <p:txBody>
          <a:bodyPr>
            <a:normAutofit fontScale="92500" lnSpcReduction="10000"/>
          </a:bodyPr>
          <a:lstStyle/>
          <a:p>
            <a:r>
              <a:rPr lang="de-DE" sz="3600" dirty="0">
                <a:latin typeface="Brush Script MT" panose="03060802040406070304" pitchFamily="66" charset="0"/>
              </a:rPr>
              <a:t>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2508309-8F83-458F-A4A6-C2632A534D72}"/>
              </a:ext>
            </a:extLst>
          </p:cNvPr>
          <p:cNvSpPr txBox="1"/>
          <p:nvPr/>
        </p:nvSpPr>
        <p:spPr>
          <a:xfrm>
            <a:off x="5935134" y="1415920"/>
            <a:ext cx="5952066" cy="4611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de-DE" sz="2600" u="sng" dirty="0"/>
              <a:t>Die Bedeutung der Schule: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2600" dirty="0"/>
              <a:t>eine der wichtigsten Nachwuchsschulen für Sportler und Sportlerinnen im Bundesland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2600" dirty="0"/>
              <a:t>Enge Zusammenarbeit mit Sportvereinen </a:t>
            </a:r>
          </a:p>
          <a:p>
            <a:r>
              <a:rPr lang="de-DE" sz="2600" dirty="0"/>
              <a:t>     und Leistungsstützpunkten 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2600" dirty="0"/>
              <a:t>ist Teil des Systems zu Förderung von Leistungssport in Brandenburg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475CA8A-0C24-4CF2-2525-62BC966FDC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48" t="9718" r="6192" b="7055"/>
          <a:stretch>
            <a:fillRect/>
          </a:stretch>
        </p:blipFill>
        <p:spPr>
          <a:xfrm rot="5400000">
            <a:off x="779086" y="1036464"/>
            <a:ext cx="4375231" cy="4878206"/>
          </a:xfrm>
          <a:prstGeom prst="roundRect">
            <a:avLst>
              <a:gd name="adj" fmla="val 16667"/>
            </a:avLst>
          </a:prstGeom>
          <a:ln w="5715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134214BA-D371-4510-A8F6-EEEC46FEDC67}"/>
              </a:ext>
            </a:extLst>
          </p:cNvPr>
          <p:cNvPicPr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8" b="8280"/>
          <a:stretch>
            <a:fillRect/>
          </a:stretch>
        </p:blipFill>
        <p:spPr bwMode="auto">
          <a:xfrm>
            <a:off x="1797135" y="-862056"/>
            <a:ext cx="2340000" cy="1800000"/>
          </a:xfrm>
          <a:prstGeom prst="roundRect">
            <a:avLst>
              <a:gd name="adj" fmla="val 16667"/>
            </a:avLst>
          </a:prstGeom>
          <a:ln w="1270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539883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7000">
        <p159:morph option="byObject"/>
      </p:transition>
    </mc:Choice>
    <mc:Fallback xmlns="">
      <p:transition spd="slow" advTm="7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BDD3A-AA4F-FF5F-87EF-C519B110B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FA39676F-6E47-9CBF-D9C7-EDE2132ACE29}"/>
              </a:ext>
            </a:extLst>
          </p:cNvPr>
          <p:cNvSpPr/>
          <p:nvPr/>
        </p:nvSpPr>
        <p:spPr>
          <a:xfrm>
            <a:off x="0" y="0"/>
            <a:ext cx="12192000" cy="6932645"/>
          </a:xfrm>
          <a:prstGeom prst="rect">
            <a:avLst/>
          </a:prstGeom>
          <a:solidFill>
            <a:schemeClr val="tx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0" name="Picture 6" descr="LSB Thüringen fördert Sportstättenbau - Anmeldungen bis 1. Oktober">
            <a:extLst>
              <a:ext uri="{FF2B5EF4-FFF2-40B4-BE49-F238E27FC236}">
                <a16:creationId xmlns:a16="http://schemas.microsoft.com/office/drawing/2014/main" id="{B28E24ED-B6D5-6293-FCCE-D01804CE20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1685CD6A-3CE4-08F4-D8F7-F8B166D22FB2}"/>
              </a:ext>
            </a:extLst>
          </p:cNvPr>
          <p:cNvSpPr/>
          <p:nvPr/>
        </p:nvSpPr>
        <p:spPr>
          <a:xfrm>
            <a:off x="304801" y="176147"/>
            <a:ext cx="11582400" cy="90002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de-DE" sz="4800" dirty="0">
                <a:solidFill>
                  <a:schemeClr val="tx1"/>
                </a:solidFill>
                <a:latin typeface="Bahnschrift Condensed" panose="020B0502040204020203" pitchFamily="34" charset="0"/>
              </a:rPr>
              <a:t>Unsere Schule heute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1E937ECA-3D43-BE14-50F3-AF5271EEA8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810" y="2323266"/>
            <a:ext cx="3056467" cy="538459"/>
          </a:xfrm>
        </p:spPr>
        <p:txBody>
          <a:bodyPr>
            <a:normAutofit fontScale="92500" lnSpcReduction="10000"/>
          </a:bodyPr>
          <a:lstStyle/>
          <a:p>
            <a:r>
              <a:rPr lang="de-DE" sz="3600" dirty="0">
                <a:latin typeface="Brush Script MT" panose="03060802040406070304" pitchFamily="66" charset="0"/>
              </a:rPr>
              <a:t> 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5B3A752D-5768-8111-45BA-04A9EF2E74FD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2000" y="1423266"/>
            <a:ext cx="2340000" cy="1800000"/>
          </a:xfrm>
          <a:prstGeom prst="roundRect">
            <a:avLst>
              <a:gd name="adj" fmla="val 16667"/>
            </a:avLst>
          </a:prstGeom>
          <a:ln w="1270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8CB0D1DC-D3F0-CB98-51CD-58756CC67BE6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0000" y="4334287"/>
            <a:ext cx="2340000" cy="1800000"/>
          </a:xfrm>
          <a:prstGeom prst="roundRect">
            <a:avLst>
              <a:gd name="adj" fmla="val 16667"/>
            </a:avLst>
          </a:prstGeom>
          <a:ln w="1270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DBBEC04-DE71-FCFD-BDFA-4B26F3F6E703}"/>
              </a:ext>
            </a:extLst>
          </p:cNvPr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7" b="8918"/>
          <a:stretch>
            <a:fillRect/>
          </a:stretch>
        </p:blipFill>
        <p:spPr>
          <a:xfrm>
            <a:off x="3396000" y="1935387"/>
            <a:ext cx="5400000" cy="3420000"/>
          </a:xfrm>
          <a:prstGeom prst="roundRect">
            <a:avLst>
              <a:gd name="adj" fmla="val 16667"/>
            </a:avLst>
          </a:prstGeom>
          <a:ln w="5715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Grafik 10" descr="Sportbetonte Grundschule Cottbus - Schulporträt Brandenburg">
            <a:extLst>
              <a:ext uri="{FF2B5EF4-FFF2-40B4-BE49-F238E27FC236}">
                <a16:creationId xmlns:a16="http://schemas.microsoft.com/office/drawing/2014/main" id="{D8B93B67-F614-9410-FA01-DEF6022F7EE2}"/>
              </a:ext>
            </a:extLst>
          </p:cNvPr>
          <p:cNvPicPr>
            <a:picLocks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05"/>
          <a:stretch>
            <a:fillRect/>
          </a:stretch>
        </p:blipFill>
        <p:spPr bwMode="auto">
          <a:xfrm>
            <a:off x="-1170000" y="1406048"/>
            <a:ext cx="2340000" cy="1800000"/>
          </a:xfrm>
          <a:prstGeom prst="roundRect">
            <a:avLst>
              <a:gd name="adj" fmla="val 16667"/>
            </a:avLst>
          </a:prstGeom>
          <a:ln w="1270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96416912-28D6-1331-55B9-04A81B277321}"/>
              </a:ext>
            </a:extLst>
          </p:cNvPr>
          <p:cNvPicPr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2000" y="4334287"/>
            <a:ext cx="2340000" cy="1800000"/>
          </a:xfrm>
          <a:prstGeom prst="roundRect">
            <a:avLst>
              <a:gd name="adj" fmla="val 16667"/>
            </a:avLst>
          </a:prstGeom>
          <a:ln w="1270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43006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4000">
        <p159:morph option="byObject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F8804-6556-66C2-94D4-E2D348CC1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638A32FD-4FE2-AB6B-4014-54C7ED85363D}"/>
              </a:ext>
            </a:extLst>
          </p:cNvPr>
          <p:cNvSpPr/>
          <p:nvPr/>
        </p:nvSpPr>
        <p:spPr>
          <a:xfrm>
            <a:off x="0" y="0"/>
            <a:ext cx="12192000" cy="6932645"/>
          </a:xfrm>
          <a:prstGeom prst="rect">
            <a:avLst/>
          </a:prstGeom>
          <a:solidFill>
            <a:schemeClr val="tx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0" name="Picture 6" descr="LSB Thüringen fördert Sportstättenbau - Anmeldungen bis 1. Oktober">
            <a:extLst>
              <a:ext uri="{FF2B5EF4-FFF2-40B4-BE49-F238E27FC236}">
                <a16:creationId xmlns:a16="http://schemas.microsoft.com/office/drawing/2014/main" id="{0D4F4BE2-2BDC-23BA-0383-CC03FCCEA1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D1C9F599-363C-9D75-7073-8027800C8DE1}"/>
              </a:ext>
            </a:extLst>
          </p:cNvPr>
          <p:cNvSpPr/>
          <p:nvPr/>
        </p:nvSpPr>
        <p:spPr>
          <a:xfrm>
            <a:off x="304801" y="176147"/>
            <a:ext cx="11582400" cy="90002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de-DE" sz="4800" dirty="0">
                <a:solidFill>
                  <a:schemeClr val="tx1"/>
                </a:solidFill>
                <a:latin typeface="Bahnschrift Condensed" panose="020B0502040204020203" pitchFamily="34" charset="0"/>
              </a:rPr>
              <a:t>Unsere Schule heute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A30D76B-12EF-2E52-BA19-E5FFE2C9E6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810" y="2323266"/>
            <a:ext cx="3056467" cy="538459"/>
          </a:xfrm>
        </p:spPr>
        <p:txBody>
          <a:bodyPr>
            <a:normAutofit fontScale="92500" lnSpcReduction="10000"/>
          </a:bodyPr>
          <a:lstStyle/>
          <a:p>
            <a:r>
              <a:rPr lang="de-DE" sz="3600" dirty="0">
                <a:latin typeface="Brush Script MT" panose="03060802040406070304" pitchFamily="66" charset="0"/>
              </a:rPr>
              <a:t> 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A5E41A2-2679-D8B0-37A3-FC8FFF9A0F3B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17" b="8918"/>
          <a:stretch>
            <a:fillRect/>
          </a:stretch>
        </p:blipFill>
        <p:spPr>
          <a:xfrm>
            <a:off x="4838397" y="5979470"/>
            <a:ext cx="2340000" cy="1800000"/>
          </a:xfrm>
          <a:prstGeom prst="roundRect">
            <a:avLst>
              <a:gd name="adj" fmla="val 16667"/>
            </a:avLst>
          </a:prstGeom>
          <a:ln w="5715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BB0DF055-8C76-AC2B-9840-5209BEF133B9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208" y="1454922"/>
            <a:ext cx="4680000" cy="2520000"/>
          </a:xfrm>
          <a:prstGeom prst="roundRect">
            <a:avLst>
              <a:gd name="adj" fmla="val 16667"/>
            </a:avLst>
          </a:prstGeom>
          <a:ln w="5715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C63BA59F-32FC-BE29-FA8B-A00667330F5C}"/>
              </a:ext>
            </a:extLst>
          </p:cNvPr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85" y="4201994"/>
            <a:ext cx="4680000" cy="2520000"/>
          </a:xfrm>
          <a:prstGeom prst="roundRect">
            <a:avLst>
              <a:gd name="adj" fmla="val 16667"/>
            </a:avLst>
          </a:prstGeom>
          <a:ln w="5715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Grafik 10" descr="Sportbetonte Grundschule Cottbus - Schulporträt Brandenburg">
            <a:extLst>
              <a:ext uri="{FF2B5EF4-FFF2-40B4-BE49-F238E27FC236}">
                <a16:creationId xmlns:a16="http://schemas.microsoft.com/office/drawing/2014/main" id="{571D9746-7528-B0C5-CCAC-D4ADDD7DECF5}"/>
              </a:ext>
            </a:extLst>
          </p:cNvPr>
          <p:cNvPicPr>
            <a:picLocks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05"/>
          <a:stretch>
            <a:fillRect/>
          </a:stretch>
        </p:blipFill>
        <p:spPr bwMode="auto">
          <a:xfrm>
            <a:off x="627585" y="1447084"/>
            <a:ext cx="4680000" cy="2520000"/>
          </a:xfrm>
          <a:prstGeom prst="roundRect">
            <a:avLst>
              <a:gd name="adj" fmla="val 16667"/>
            </a:avLst>
          </a:prstGeom>
          <a:ln w="5715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C84AA0C5-89A0-0094-9610-6A9B7866D7D0}"/>
              </a:ext>
            </a:extLst>
          </p:cNvPr>
          <p:cNvPicPr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208" y="4201994"/>
            <a:ext cx="4680000" cy="2520000"/>
          </a:xfrm>
          <a:prstGeom prst="roundRect">
            <a:avLst>
              <a:gd name="adj" fmla="val 16667"/>
            </a:avLst>
          </a:prstGeom>
          <a:ln w="5715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807316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4000">
        <p159:morph option="byObject"/>
      </p:transition>
    </mc:Choice>
    <mc:Fallback xmlns="">
      <p:transition spd="slow" advTm="4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E49807F2-95CA-46D0-92EA-1E1DD96678B6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tx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0" name="Picture 6" descr="LSB Thüringen fördert Sportstättenbau - Anmeldungen bis 1. Oktober">
            <a:extLst>
              <a:ext uri="{FF2B5EF4-FFF2-40B4-BE49-F238E27FC236}">
                <a16:creationId xmlns:a16="http://schemas.microsoft.com/office/drawing/2014/main" id="{6C284740-1755-49CA-AAA1-F49E19D82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6D1775FF-5AE5-4497-A1A0-2C40FCC8F013}"/>
              </a:ext>
            </a:extLst>
          </p:cNvPr>
          <p:cNvSpPr/>
          <p:nvPr/>
        </p:nvSpPr>
        <p:spPr>
          <a:xfrm>
            <a:off x="5934269" y="516467"/>
            <a:ext cx="5952931" cy="5918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1110536-3D54-4F9A-8A0B-ACE32CAD68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5923566" y="190189"/>
            <a:ext cx="6573233" cy="1200883"/>
          </a:xfrm>
        </p:spPr>
        <p:txBody>
          <a:bodyPr>
            <a:noAutofit/>
          </a:bodyPr>
          <a:lstStyle/>
          <a:p>
            <a:pPr algn="l"/>
            <a:r>
              <a:rPr lang="de-DE" sz="4400" i="1" dirty="0">
                <a:latin typeface="Bahnschrift Condensed" panose="020B0502040204020203" pitchFamily="34" charset="0"/>
              </a:rPr>
              <a:t>Bekannte Schüler und Sportler</a:t>
            </a:r>
            <a:r>
              <a:rPr lang="de-DE" sz="4400" dirty="0">
                <a:latin typeface="Bahnschrift Condensed" panose="020B0502040204020203" pitchFamily="34" charset="0"/>
              </a:rPr>
              <a:t>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CD455C4-23AF-422A-9410-6B22192786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810" y="2323266"/>
            <a:ext cx="3056467" cy="538459"/>
          </a:xfrm>
        </p:spPr>
        <p:txBody>
          <a:bodyPr>
            <a:normAutofit fontScale="92500" lnSpcReduction="10000"/>
          </a:bodyPr>
          <a:lstStyle/>
          <a:p>
            <a:r>
              <a:rPr lang="de-DE" sz="3600" dirty="0">
                <a:latin typeface="Brush Script MT" panose="03060802040406070304" pitchFamily="66" charset="0"/>
              </a:rPr>
              <a:t>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2508309-8F83-458F-A4A6-C2632A534D72}"/>
              </a:ext>
            </a:extLst>
          </p:cNvPr>
          <p:cNvSpPr txBox="1"/>
          <p:nvPr/>
        </p:nvSpPr>
        <p:spPr>
          <a:xfrm>
            <a:off x="5935134" y="1415920"/>
            <a:ext cx="5952066" cy="3691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2600" dirty="0"/>
              <a:t>die 18. Sportbetonte Grundschule war bereits Basis für erfolgreiche Sportler</a:t>
            </a:r>
          </a:p>
          <a:p>
            <a:pPr>
              <a:lnSpc>
                <a:spcPct val="130000"/>
              </a:lnSpc>
            </a:pPr>
            <a:endParaRPr lang="de-DE" sz="2600" dirty="0"/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de-DE" sz="2600" dirty="0"/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de-DE" sz="2600" dirty="0"/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de-DE" sz="2600" dirty="0"/>
          </a:p>
          <a:p>
            <a:pPr>
              <a:lnSpc>
                <a:spcPct val="130000"/>
              </a:lnSpc>
            </a:pPr>
            <a:endParaRPr lang="de-DE" sz="2600" dirty="0"/>
          </a:p>
        </p:txBody>
      </p:sp>
      <p:pic>
        <p:nvPicPr>
          <p:cNvPr id="17" name="Picture 2" descr="Sport Bilder - Kostenloser Download auf Freepik">
            <a:extLst>
              <a:ext uri="{FF2B5EF4-FFF2-40B4-BE49-F238E27FC236}">
                <a16:creationId xmlns:a16="http://schemas.microsoft.com/office/drawing/2014/main" id="{25A6A9F0-4BEC-4A53-BD1F-B5C6B62CAD19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19000"/>
            <a:ext cx="5400000" cy="3420000"/>
          </a:xfrm>
          <a:prstGeom prst="roundRect">
            <a:avLst>
              <a:gd name="adj" fmla="val 16667"/>
            </a:avLst>
          </a:prstGeom>
          <a:ln w="5715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fik 4" descr="Turner Boy beendet Karriere">
            <a:extLst>
              <a:ext uri="{FF2B5EF4-FFF2-40B4-BE49-F238E27FC236}">
                <a16:creationId xmlns:a16="http://schemas.microsoft.com/office/drawing/2014/main" id="{772F966F-879D-5D1E-10A8-CC07C3863646}"/>
              </a:ext>
            </a:extLst>
          </p:cNvPr>
          <p:cNvPicPr>
            <a:picLocks/>
          </p:cNvPicPr>
          <p:nvPr/>
        </p:nvPicPr>
        <p:blipFill>
          <a:blip r:embed="rId5"/>
          <a:srcRect t="7442" b="7496"/>
          <a:stretch>
            <a:fillRect/>
          </a:stretch>
        </p:blipFill>
        <p:spPr>
          <a:xfrm>
            <a:off x="1797135" y="5958001"/>
            <a:ext cx="2340000" cy="1800000"/>
          </a:xfrm>
          <a:prstGeom prst="roundRect">
            <a:avLst>
              <a:gd name="adj" fmla="val 16667"/>
            </a:avLst>
          </a:prstGeom>
          <a:ln w="1270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700465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9000">
        <p159:morph option="byObject"/>
      </p:transition>
    </mc:Choice>
    <mc:Fallback xmlns="">
      <p:transition spd="slow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EC4BEF-3BA2-4ED2-31A5-72034CAAC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C84011DE-3973-6F38-777C-E59F4788ABCE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tx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0" name="Picture 6" descr="LSB Thüringen fördert Sportstättenbau - Anmeldungen bis 1. Oktober">
            <a:extLst>
              <a:ext uri="{FF2B5EF4-FFF2-40B4-BE49-F238E27FC236}">
                <a16:creationId xmlns:a16="http://schemas.microsoft.com/office/drawing/2014/main" id="{12CF2B29-B6A3-E02E-17C3-75D106A004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A6A9F8A0-7659-BC90-0C54-59A6E7BF55E0}"/>
              </a:ext>
            </a:extLst>
          </p:cNvPr>
          <p:cNvSpPr/>
          <p:nvPr/>
        </p:nvSpPr>
        <p:spPr>
          <a:xfrm>
            <a:off x="5934269" y="516467"/>
            <a:ext cx="5952931" cy="5918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10C4D2F-1012-20B8-8FBE-A05E672526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5923566" y="190189"/>
            <a:ext cx="6573233" cy="1200883"/>
          </a:xfrm>
        </p:spPr>
        <p:txBody>
          <a:bodyPr>
            <a:noAutofit/>
          </a:bodyPr>
          <a:lstStyle/>
          <a:p>
            <a:pPr algn="l"/>
            <a:r>
              <a:rPr lang="de-DE" sz="4400" i="1" dirty="0">
                <a:latin typeface="Bahnschrift Condensed" panose="020B0502040204020203" pitchFamily="34" charset="0"/>
              </a:rPr>
              <a:t>Bekannte Schüler und Sportler</a:t>
            </a:r>
            <a:r>
              <a:rPr lang="de-DE" sz="4400" dirty="0">
                <a:latin typeface="Bahnschrift Condensed" panose="020B0502040204020203" pitchFamily="34" charset="0"/>
              </a:rPr>
              <a:t>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5B82F32-AA73-017E-2D53-A40F2DBE81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810" y="2323266"/>
            <a:ext cx="3056467" cy="538459"/>
          </a:xfrm>
        </p:spPr>
        <p:txBody>
          <a:bodyPr>
            <a:normAutofit fontScale="92500" lnSpcReduction="10000"/>
          </a:bodyPr>
          <a:lstStyle/>
          <a:p>
            <a:r>
              <a:rPr lang="de-DE" sz="3600" dirty="0">
                <a:latin typeface="Brush Script MT" panose="03060802040406070304" pitchFamily="66" charset="0"/>
              </a:rPr>
              <a:t>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F62D998A-EC88-7759-8BDA-3D943612ECB8}"/>
              </a:ext>
            </a:extLst>
          </p:cNvPr>
          <p:cNvSpPr txBox="1"/>
          <p:nvPr/>
        </p:nvSpPr>
        <p:spPr>
          <a:xfrm>
            <a:off x="5935134" y="1415920"/>
            <a:ext cx="6256866" cy="4731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2600" dirty="0"/>
              <a:t>Phillip Boy: </a:t>
            </a:r>
          </a:p>
          <a:p>
            <a:pPr lvl="1">
              <a:lnSpc>
                <a:spcPct val="130000"/>
              </a:lnSpc>
            </a:pPr>
            <a:r>
              <a:rPr lang="de-DE" sz="2600" dirty="0"/>
              <a:t>- Turner</a:t>
            </a:r>
          </a:p>
          <a:p>
            <a:pPr lvl="1">
              <a:lnSpc>
                <a:spcPct val="130000"/>
              </a:lnSpc>
            </a:pPr>
            <a:r>
              <a:rPr lang="de-DE" sz="2600" dirty="0"/>
              <a:t>- Europameister: Gold</a:t>
            </a:r>
          </a:p>
          <a:p>
            <a:pPr lvl="1">
              <a:lnSpc>
                <a:spcPct val="130000"/>
              </a:lnSpc>
            </a:pPr>
            <a:r>
              <a:rPr lang="de-DE" sz="2600" dirty="0"/>
              <a:t>- Weltmeisterschaft: Silber </a:t>
            </a:r>
          </a:p>
          <a:p>
            <a:pPr>
              <a:lnSpc>
                <a:spcPct val="130000"/>
              </a:lnSpc>
            </a:pPr>
            <a:endParaRPr lang="de-DE" sz="2600" dirty="0"/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de-DE" sz="2600" dirty="0"/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de-DE" sz="2600" dirty="0"/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de-DE" sz="2600" dirty="0"/>
          </a:p>
          <a:p>
            <a:pPr>
              <a:lnSpc>
                <a:spcPct val="130000"/>
              </a:lnSpc>
            </a:pPr>
            <a:endParaRPr lang="de-DE" sz="2600" dirty="0"/>
          </a:p>
        </p:txBody>
      </p:sp>
      <p:pic>
        <p:nvPicPr>
          <p:cNvPr id="5" name="Grafik 4" descr="Turner Boy beendet Karriere">
            <a:extLst>
              <a:ext uri="{FF2B5EF4-FFF2-40B4-BE49-F238E27FC236}">
                <a16:creationId xmlns:a16="http://schemas.microsoft.com/office/drawing/2014/main" id="{098125C7-0465-1535-3B70-50DFFE99F580}"/>
              </a:ext>
            </a:extLst>
          </p:cNvPr>
          <p:cNvPicPr>
            <a:picLocks/>
          </p:cNvPicPr>
          <p:nvPr/>
        </p:nvPicPr>
        <p:blipFill>
          <a:blip r:embed="rId4"/>
          <a:srcRect t="7442" b="7496"/>
          <a:stretch>
            <a:fillRect/>
          </a:stretch>
        </p:blipFill>
        <p:spPr>
          <a:xfrm>
            <a:off x="304800" y="1719000"/>
            <a:ext cx="5400000" cy="3420000"/>
          </a:xfrm>
          <a:prstGeom prst="roundRect">
            <a:avLst>
              <a:gd name="adj" fmla="val 16667"/>
            </a:avLst>
          </a:prstGeom>
          <a:ln w="5715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4A02FE9-9470-A5EE-85A9-FA07D67AF212}"/>
              </a:ext>
            </a:extLst>
          </p:cNvPr>
          <p:cNvPicPr>
            <a:picLocks/>
          </p:cNvPicPr>
          <p:nvPr/>
        </p:nvPicPr>
        <p:blipFill>
          <a:blip r:embed="rId5"/>
          <a:srcRect r="4040"/>
          <a:stretch>
            <a:fillRect/>
          </a:stretch>
        </p:blipFill>
        <p:spPr>
          <a:xfrm>
            <a:off x="1797135" y="5957999"/>
            <a:ext cx="2340000" cy="1800000"/>
          </a:xfrm>
          <a:prstGeom prst="roundRect">
            <a:avLst>
              <a:gd name="adj" fmla="val 16667"/>
            </a:avLst>
          </a:prstGeom>
          <a:ln w="1270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Picture 2" descr="Sport Bilder - Kostenloser Download auf Freepik">
            <a:extLst>
              <a:ext uri="{FF2B5EF4-FFF2-40B4-BE49-F238E27FC236}">
                <a16:creationId xmlns:a16="http://schemas.microsoft.com/office/drawing/2014/main" id="{CC3F309F-14BE-46A8-9883-0802B0832B97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6432" y="-899999"/>
            <a:ext cx="2340000" cy="1800000"/>
          </a:xfrm>
          <a:prstGeom prst="roundRect">
            <a:avLst>
              <a:gd name="adj" fmla="val 16667"/>
            </a:avLst>
          </a:prstGeom>
          <a:ln w="1270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14875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5000">
        <p159:morph option="byObject"/>
      </p:transition>
    </mc:Choice>
    <mc:Fallback xmlns="">
      <p:transition spd="slow" advTm="50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4D25A0-B3DD-FED7-C3FD-E1A466FFC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D694D4F6-63BB-78FD-29CC-774A099DC26A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tx1">
              <a:alpha val="1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30" name="Picture 6" descr="LSB Thüringen fördert Sportstättenbau - Anmeldungen bis 1. Oktober">
            <a:extLst>
              <a:ext uri="{FF2B5EF4-FFF2-40B4-BE49-F238E27FC236}">
                <a16:creationId xmlns:a16="http://schemas.microsoft.com/office/drawing/2014/main" id="{A15019F5-356F-40EB-7515-67395B8BA3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FBA8D5D3-30CB-D410-625D-A50F9CDAAFA5}"/>
              </a:ext>
            </a:extLst>
          </p:cNvPr>
          <p:cNvSpPr/>
          <p:nvPr/>
        </p:nvSpPr>
        <p:spPr>
          <a:xfrm>
            <a:off x="5934269" y="516467"/>
            <a:ext cx="5952931" cy="5918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AFE87E-29F0-6686-CC47-175D37EEEF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5923566" y="190189"/>
            <a:ext cx="6573233" cy="1200883"/>
          </a:xfrm>
        </p:spPr>
        <p:txBody>
          <a:bodyPr>
            <a:noAutofit/>
          </a:bodyPr>
          <a:lstStyle/>
          <a:p>
            <a:pPr algn="l"/>
            <a:r>
              <a:rPr lang="de-DE" sz="4400" i="1" dirty="0">
                <a:latin typeface="Bahnschrift Condensed" panose="020B0502040204020203" pitchFamily="34" charset="0"/>
              </a:rPr>
              <a:t>Bekannte Schüler und Sportler</a:t>
            </a:r>
            <a:r>
              <a:rPr lang="de-DE" sz="4400" dirty="0">
                <a:latin typeface="Bahnschrift Condensed" panose="020B0502040204020203" pitchFamily="34" charset="0"/>
              </a:rPr>
              <a:t>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3524188-FFEE-3DAD-2BC6-68DECB9437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59810" y="2323266"/>
            <a:ext cx="3056467" cy="538459"/>
          </a:xfrm>
        </p:spPr>
        <p:txBody>
          <a:bodyPr>
            <a:normAutofit fontScale="92500" lnSpcReduction="10000"/>
          </a:bodyPr>
          <a:lstStyle/>
          <a:p>
            <a:r>
              <a:rPr lang="de-DE" sz="3600" dirty="0">
                <a:latin typeface="Brush Script MT" panose="03060802040406070304" pitchFamily="66" charset="0"/>
              </a:rPr>
              <a:t> 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0F99B7B2-EC97-E8FF-41D9-4022872BA0AB}"/>
              </a:ext>
            </a:extLst>
          </p:cNvPr>
          <p:cNvSpPr txBox="1"/>
          <p:nvPr/>
        </p:nvSpPr>
        <p:spPr>
          <a:xfrm>
            <a:off x="5935134" y="1415920"/>
            <a:ext cx="6256866" cy="4731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2600" dirty="0"/>
              <a:t>Christian Diener</a:t>
            </a:r>
          </a:p>
          <a:p>
            <a:pPr lvl="1">
              <a:lnSpc>
                <a:spcPct val="130000"/>
              </a:lnSpc>
            </a:pPr>
            <a:r>
              <a:rPr lang="de-DE" sz="2600" dirty="0"/>
              <a:t>- Schwimmer</a:t>
            </a:r>
          </a:p>
          <a:p>
            <a:pPr lvl="1">
              <a:lnSpc>
                <a:spcPct val="130000"/>
              </a:lnSpc>
            </a:pPr>
            <a:r>
              <a:rPr lang="de-DE" sz="2600" dirty="0"/>
              <a:t>- Junioren Weltmeister, Junioren Europameister und Junioren Vize EM</a:t>
            </a:r>
          </a:p>
          <a:p>
            <a:pPr lvl="1">
              <a:lnSpc>
                <a:spcPct val="130000"/>
              </a:lnSpc>
            </a:pPr>
            <a:endParaRPr lang="de-DE" sz="2600" dirty="0"/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de-DE" sz="2600" dirty="0"/>
              <a:t>Eileen Diener</a:t>
            </a:r>
          </a:p>
          <a:p>
            <a:pPr lvl="1">
              <a:lnSpc>
                <a:spcPct val="130000"/>
              </a:lnSpc>
            </a:pPr>
            <a:r>
              <a:rPr lang="de-DE" sz="2600" dirty="0"/>
              <a:t>- Schwimmerin</a:t>
            </a:r>
          </a:p>
          <a:p>
            <a:pPr lvl="1">
              <a:lnSpc>
                <a:spcPct val="130000"/>
              </a:lnSpc>
            </a:pPr>
            <a:r>
              <a:rPr lang="de-DE" sz="2600" dirty="0"/>
              <a:t>- deutsche Vize – Jahrgangs Meisterin, </a:t>
            </a:r>
          </a:p>
          <a:p>
            <a:pPr>
              <a:lnSpc>
                <a:spcPct val="130000"/>
              </a:lnSpc>
            </a:pPr>
            <a:r>
              <a:rPr lang="de-DE" sz="2600" dirty="0"/>
              <a:t>         2* Silber bei den EYOFs 2009 in FIN 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81C0F73-1C1B-C972-9551-894729610425}"/>
              </a:ext>
            </a:extLst>
          </p:cNvPr>
          <p:cNvPicPr>
            <a:picLocks/>
          </p:cNvPicPr>
          <p:nvPr/>
        </p:nvPicPr>
        <p:blipFill>
          <a:blip r:embed="rId4"/>
          <a:srcRect r="4040"/>
          <a:stretch>
            <a:fillRect/>
          </a:stretch>
        </p:blipFill>
        <p:spPr>
          <a:xfrm>
            <a:off x="304800" y="1765567"/>
            <a:ext cx="5400000" cy="3420000"/>
          </a:xfrm>
          <a:prstGeom prst="roundRect">
            <a:avLst>
              <a:gd name="adj" fmla="val 16667"/>
            </a:avLst>
          </a:prstGeom>
          <a:ln w="5715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Grafik 10" descr="Turner Boy beendet Karriere">
            <a:extLst>
              <a:ext uri="{FF2B5EF4-FFF2-40B4-BE49-F238E27FC236}">
                <a16:creationId xmlns:a16="http://schemas.microsoft.com/office/drawing/2014/main" id="{E62F07A4-90D7-4514-8095-848EF5F2EF6B}"/>
              </a:ext>
            </a:extLst>
          </p:cNvPr>
          <p:cNvPicPr>
            <a:picLocks/>
          </p:cNvPicPr>
          <p:nvPr/>
        </p:nvPicPr>
        <p:blipFill>
          <a:blip r:embed="rId5"/>
          <a:srcRect t="7442" b="7496"/>
          <a:stretch>
            <a:fillRect/>
          </a:stretch>
        </p:blipFill>
        <p:spPr>
          <a:xfrm>
            <a:off x="1834800" y="-1009370"/>
            <a:ext cx="2340000" cy="1800000"/>
          </a:xfrm>
          <a:prstGeom prst="roundRect">
            <a:avLst>
              <a:gd name="adj" fmla="val 16667"/>
            </a:avLst>
          </a:prstGeom>
          <a:ln w="12700">
            <a:solidFill>
              <a:srgbClr val="FF994D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182559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7000">
        <p159:morph option="byObject"/>
      </p:transition>
    </mc:Choice>
    <mc:Fallback xmlns="">
      <p:transition spd="slow" advTm="7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DAD22-B940-708A-6021-3BD458650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LSB Thüringen fördert Sportstättenbau - Anmeldungen bis 1. Oktober">
            <a:extLst>
              <a:ext uri="{FF2B5EF4-FFF2-40B4-BE49-F238E27FC236}">
                <a16:creationId xmlns:a16="http://schemas.microsoft.com/office/drawing/2014/main" id="{47FF62A0-99EC-BE10-78B0-F668D0EA00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FB8ACA4-EE3B-C243-8A04-154CA6F1EB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269" y="1011439"/>
            <a:ext cx="10166927" cy="2284977"/>
          </a:xfrm>
          <a:solidFill>
            <a:schemeClr val="tx1">
              <a:lumMod val="75000"/>
              <a:lumOff val="25000"/>
            </a:schemeClr>
          </a:solidFill>
        </p:spPr>
        <p:txBody>
          <a:bodyPr anchor="t">
            <a:noAutofit/>
          </a:bodyPr>
          <a:lstStyle/>
          <a:p>
            <a:r>
              <a:rPr lang="de-DE" sz="8000" b="1" dirty="0">
                <a:solidFill>
                  <a:schemeClr val="bg1"/>
                </a:solidFill>
                <a:latin typeface="Freestyle Script" panose="030804020302050B0404" pitchFamily="66" charset="0"/>
              </a:rPr>
              <a:t>Danke für die Aufmerksamkeit.</a:t>
            </a:r>
            <a:br>
              <a:rPr lang="de-DE" sz="8000" b="1" dirty="0">
                <a:solidFill>
                  <a:schemeClr val="bg1"/>
                </a:solidFill>
                <a:latin typeface="Freestyle Script" panose="030804020302050B0404" pitchFamily="66" charset="0"/>
              </a:rPr>
            </a:br>
            <a:r>
              <a:rPr lang="de-DE" sz="8000" b="1" dirty="0">
                <a:solidFill>
                  <a:schemeClr val="bg1"/>
                </a:solidFill>
                <a:latin typeface="Freestyle Script" panose="030804020302050B0404" pitchFamily="66" charset="0"/>
              </a:rPr>
              <a:t>Sport frei!</a:t>
            </a:r>
          </a:p>
        </p:txBody>
      </p:sp>
      <p:pic>
        <p:nvPicPr>
          <p:cNvPr id="14" name="Grafik 13" descr="Neues Team, neuer Antrieb – Sportgrundschule Cottbus startet mit voller Energie">
            <a:extLst>
              <a:ext uri="{FF2B5EF4-FFF2-40B4-BE49-F238E27FC236}">
                <a16:creationId xmlns:a16="http://schemas.microsoft.com/office/drawing/2014/main" id="{E0246C08-B20C-D7DF-F47C-152A85F5A2B7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714" y="4174199"/>
            <a:ext cx="2895388" cy="1655763"/>
          </a:xfrm>
          <a:prstGeom prst="roundRect">
            <a:avLst>
              <a:gd name="adj" fmla="val 16667"/>
            </a:avLst>
          </a:prstGeom>
          <a:ln w="57150"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696C84A4-15A3-997A-6733-30BA8D508A84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6" b="16604"/>
          <a:stretch>
            <a:fillRect/>
          </a:stretch>
        </p:blipFill>
        <p:spPr bwMode="auto">
          <a:xfrm>
            <a:off x="11981295" y="4163436"/>
            <a:ext cx="2895389" cy="165576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826128DE-AC8A-68BF-A57D-FA01F2D51DAF}"/>
              </a:ext>
            </a:extLst>
          </p:cNvPr>
          <p:cNvPicPr/>
          <p:nvPr/>
        </p:nvPicPr>
        <p:blipFill rotWithShape="1">
          <a:blip r:embed="rId6"/>
          <a:srcRect t="48540" r="78429" b="30994"/>
          <a:stretch/>
        </p:blipFill>
        <p:spPr bwMode="auto">
          <a:xfrm>
            <a:off x="9034374" y="4177589"/>
            <a:ext cx="2851128" cy="16557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BA7362AE-E8F2-3504-E322-832D6CD01252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53" y="4163437"/>
            <a:ext cx="2734368" cy="16557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DE7403AC-9968-856D-00B7-81CF2BB89F3B}"/>
              </a:ext>
            </a:extLst>
          </p:cNvPr>
          <p:cNvPicPr/>
          <p:nvPr/>
        </p:nvPicPr>
        <p:blipFill>
          <a:blip r:embed="rId8"/>
          <a:stretch>
            <a:fillRect/>
          </a:stretch>
        </p:blipFill>
        <p:spPr>
          <a:xfrm rot="16200000">
            <a:off x="6644357" y="3547167"/>
            <a:ext cx="1655762" cy="29166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55F9421E-58E0-FB72-4B47-424EF49321A3}"/>
              </a:ext>
            </a:extLst>
          </p:cNvPr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96" t="18496" r="35648" b="25739"/>
          <a:stretch/>
        </p:blipFill>
        <p:spPr bwMode="auto">
          <a:xfrm rot="5400000">
            <a:off x="-2114345" y="3634896"/>
            <a:ext cx="1655763" cy="273436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212600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7000">
        <p159:morph option="byObject"/>
      </p:transition>
    </mc:Choice>
    <mc:Fallback xmlns="">
      <p:transition spd="slow" advTm="7000"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452</Words>
  <Application>Microsoft Office PowerPoint</Application>
  <PresentationFormat>Breitbild</PresentationFormat>
  <Paragraphs>117</Paragraphs>
  <Slides>24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24</vt:i4>
      </vt:variant>
    </vt:vector>
  </HeadingPairs>
  <TitlesOfParts>
    <vt:vector size="32" baseType="lpstr">
      <vt:lpstr>Arial</vt:lpstr>
      <vt:lpstr>Bahnschrift</vt:lpstr>
      <vt:lpstr>Bahnschrift Condensed</vt:lpstr>
      <vt:lpstr>Brush Script MT</vt:lpstr>
      <vt:lpstr>Calibri</vt:lpstr>
      <vt:lpstr>Calibri Light</vt:lpstr>
      <vt:lpstr>Freestyle Script</vt:lpstr>
      <vt:lpstr>Office</vt:lpstr>
      <vt:lpstr>Die Sportbetonte Grundschule - Im Laufe der Zeit - </vt:lpstr>
      <vt:lpstr>  Das alte Schulgebäude</vt:lpstr>
      <vt:lpstr>  Das alte Schulgebäude</vt:lpstr>
      <vt:lpstr>  Das alte Schulgebäude</vt:lpstr>
      <vt:lpstr>  Das alte Schulgebäude</vt:lpstr>
      <vt:lpstr>  Das alte Schulgebäude</vt:lpstr>
      <vt:lpstr>  Umbau und Sanierung  </vt:lpstr>
      <vt:lpstr>  Umbau und Sanierung  </vt:lpstr>
      <vt:lpstr>  Umbau und Sanierung  </vt:lpstr>
      <vt:lpstr>  Umbau und Sanierung  </vt:lpstr>
      <vt:lpstr>  Umbau und Sanierung  </vt:lpstr>
      <vt:lpstr>PowerPoint-Präsentation</vt:lpstr>
      <vt:lpstr>PowerPoint-Präsentation</vt:lpstr>
      <vt:lpstr>PowerPoint-Präsentation</vt:lpstr>
      <vt:lpstr>PowerPoint-Präsentation</vt:lpstr>
      <vt:lpstr> Unsere Schule - heute</vt:lpstr>
      <vt:lpstr> Unsere Schule - heute</vt:lpstr>
      <vt:lpstr> Unsere Schule - heute</vt:lpstr>
      <vt:lpstr>PowerPoint-Präsentation</vt:lpstr>
      <vt:lpstr>PowerPoint-Präsentation</vt:lpstr>
      <vt:lpstr>Bekannte Schüler und Sportler </vt:lpstr>
      <vt:lpstr>Bekannte Schüler und Sportler </vt:lpstr>
      <vt:lpstr>Bekannte Schüler und Sportler </vt:lpstr>
      <vt:lpstr>Danke für die Aufmerksamkeit. Sport frei!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18. Sportbetonte Grundschule</dc:title>
  <dc:creator>SelkoJ-spgrs</dc:creator>
  <cp:lastModifiedBy>Fietze, Daniel</cp:lastModifiedBy>
  <cp:revision>60</cp:revision>
  <dcterms:created xsi:type="dcterms:W3CDTF">2026-05-11T05:57:00Z</dcterms:created>
  <dcterms:modified xsi:type="dcterms:W3CDTF">2026-08-11T05:33:22Z</dcterms:modified>
</cp:coreProperties>
</file>